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9"/>
  </p:notesMasterIdLst>
  <p:sldIdLst>
    <p:sldId id="256" r:id="rId2"/>
    <p:sldId id="475" r:id="rId3"/>
    <p:sldId id="476" r:id="rId4"/>
    <p:sldId id="477" r:id="rId5"/>
    <p:sldId id="478" r:id="rId6"/>
    <p:sldId id="479" r:id="rId7"/>
    <p:sldId id="480" r:id="rId8"/>
    <p:sldId id="481" r:id="rId9"/>
    <p:sldId id="482" r:id="rId10"/>
    <p:sldId id="483" r:id="rId11"/>
    <p:sldId id="484" r:id="rId12"/>
    <p:sldId id="485" r:id="rId13"/>
    <p:sldId id="486" r:id="rId14"/>
    <p:sldId id="487" r:id="rId15"/>
    <p:sldId id="369" r:id="rId16"/>
    <p:sldId id="488" r:id="rId17"/>
    <p:sldId id="489" r:id="rId18"/>
    <p:sldId id="474" r:id="rId19"/>
    <p:sldId id="409" r:id="rId20"/>
    <p:sldId id="436" r:id="rId21"/>
    <p:sldId id="437" r:id="rId22"/>
    <p:sldId id="319" r:id="rId23"/>
    <p:sldId id="449" r:id="rId24"/>
    <p:sldId id="387" r:id="rId25"/>
    <p:sldId id="381" r:id="rId26"/>
    <p:sldId id="382" r:id="rId27"/>
    <p:sldId id="450" r:id="rId28"/>
    <p:sldId id="439" r:id="rId29"/>
    <p:sldId id="451" r:id="rId30"/>
    <p:sldId id="452" r:id="rId31"/>
    <p:sldId id="453" r:id="rId32"/>
    <p:sldId id="454" r:id="rId33"/>
    <p:sldId id="455" r:id="rId34"/>
    <p:sldId id="445" r:id="rId35"/>
    <p:sldId id="353" r:id="rId36"/>
    <p:sldId id="348" r:id="rId37"/>
    <p:sldId id="438" r:id="rId38"/>
    <p:sldId id="440" r:id="rId39"/>
    <p:sldId id="441" r:id="rId40"/>
    <p:sldId id="442" r:id="rId41"/>
    <p:sldId id="443" r:id="rId42"/>
    <p:sldId id="444" r:id="rId43"/>
    <p:sldId id="383" r:id="rId44"/>
    <p:sldId id="456" r:id="rId45"/>
    <p:sldId id="457" r:id="rId46"/>
    <p:sldId id="458" r:id="rId47"/>
    <p:sldId id="459" r:id="rId48"/>
    <p:sldId id="460" r:id="rId49"/>
    <p:sldId id="461" r:id="rId50"/>
    <p:sldId id="462" r:id="rId51"/>
    <p:sldId id="463" r:id="rId52"/>
    <p:sldId id="471" r:id="rId53"/>
    <p:sldId id="473" r:id="rId54"/>
    <p:sldId id="490" r:id="rId55"/>
    <p:sldId id="491" r:id="rId56"/>
    <p:sldId id="492" r:id="rId57"/>
    <p:sldId id="493" r:id="rId58"/>
    <p:sldId id="494" r:id="rId59"/>
    <p:sldId id="495" r:id="rId60"/>
    <p:sldId id="496" r:id="rId61"/>
    <p:sldId id="370" r:id="rId62"/>
    <p:sldId id="426" r:id="rId63"/>
    <p:sldId id="427" r:id="rId64"/>
    <p:sldId id="425" r:id="rId65"/>
    <p:sldId id="428" r:id="rId66"/>
    <p:sldId id="413" r:id="rId67"/>
    <p:sldId id="414" r:id="rId68"/>
    <p:sldId id="415" r:id="rId69"/>
    <p:sldId id="416" r:id="rId70"/>
    <p:sldId id="417" r:id="rId71"/>
    <p:sldId id="418" r:id="rId72"/>
    <p:sldId id="419" r:id="rId73"/>
    <p:sldId id="420" r:id="rId74"/>
    <p:sldId id="423" r:id="rId75"/>
    <p:sldId id="424" r:id="rId76"/>
    <p:sldId id="421" r:id="rId77"/>
    <p:sldId id="422" r:id="rId7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8000"/>
    <a:srgbClr val="336699"/>
    <a:srgbClr val="4382C1"/>
    <a:srgbClr val="FFD4D1"/>
    <a:srgbClr val="FE877E"/>
    <a:srgbClr val="33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75" autoAdjust="0"/>
    <p:restoredTop sz="94434" autoAdjust="0"/>
  </p:normalViewPr>
  <p:slideViewPr>
    <p:cSldViewPr snapToGrid="0">
      <p:cViewPr varScale="1">
        <p:scale>
          <a:sx n="127" d="100"/>
          <a:sy n="127" d="100"/>
        </p:scale>
        <p:origin x="1376" y="176"/>
      </p:cViewPr>
      <p:guideLst/>
    </p:cSldViewPr>
  </p:slideViewPr>
  <p:outlineViewPr>
    <p:cViewPr>
      <p:scale>
        <a:sx n="33" d="100"/>
        <a:sy n="33" d="100"/>
      </p:scale>
      <p:origin x="0" y="-1123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tiff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tiff>
</file>

<file path=ppt/media/image5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6A631-02D2-4821-B9FA-0B65AD7E21DA}" type="datetimeFigureOut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BD296-0A38-40F3-8676-01D4E16431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479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8439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68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483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69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771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9644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2435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7419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9727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7111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6114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259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656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9677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7067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550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089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752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1047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BD296-0A38-40F3-8676-01D4E164319A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225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D2A691C-E1A8-46CC-9E89-0B0357905F36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7E71E5F-B3DE-4457-8F57-E0F99807491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924300"/>
          </a:xfrm>
          <a:prstGeom prst="rect">
            <a:avLst/>
          </a:prstGeom>
          <a:solidFill>
            <a:srgbClr val="336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66495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655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FC1C-A74E-43C4-BAC4-E1674F195631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06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39FB0-8BD2-4143-AA7D-15F6B0339CE5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36179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4675" y="304800"/>
            <a:ext cx="8001000" cy="1216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566738" y="1752600"/>
            <a:ext cx="3924300" cy="4267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752600"/>
            <a:ext cx="3924300" cy="4267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35966D-31D3-45D5-975F-C4589645B7F1}" type="datetime1">
              <a:rPr lang="zh-CN" altLang="en-US" smtClean="0"/>
              <a:t>2020/10/23</a:t>
            </a:fld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B80069-8266-49E3-8769-BE716C60483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9251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7371" y="1348268"/>
            <a:ext cx="8403771" cy="4828695"/>
          </a:xfrm>
        </p:spPr>
        <p:txBody>
          <a:bodyPr>
            <a:normAutofit/>
          </a:bodyPr>
          <a:lstStyle>
            <a:lvl1pPr marL="536575" indent="-536575" algn="l">
              <a:lnSpc>
                <a:spcPct val="110000"/>
              </a:lnSpc>
              <a:buClr>
                <a:schemeClr val="tx1"/>
              </a:buClr>
              <a:buFont typeface="Wingdings" panose="05000000000000000000" pitchFamily="2" charset="2"/>
              <a:buChar char="p"/>
              <a:defRPr sz="2400"/>
            </a:lvl1pPr>
            <a:lvl2pPr marL="900113" indent="-442913" algn="l">
              <a:spcBef>
                <a:spcPts val="1000"/>
              </a:spcBef>
              <a:buFont typeface="Wingdings" panose="05000000000000000000" pitchFamily="2" charset="2"/>
              <a:buChar char="Ø"/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"/>
            <a:ext cx="9144000" cy="1179443"/>
          </a:xfrm>
          <a:prstGeom prst="rect">
            <a:avLst/>
          </a:prstGeom>
          <a:solidFill>
            <a:srgbClr val="336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350"/>
          </a:p>
        </p:txBody>
      </p:sp>
      <p:sp>
        <p:nvSpPr>
          <p:cNvPr id="8" name="Rectangle 7"/>
          <p:cNvSpPr/>
          <p:nvPr userDrawn="1"/>
        </p:nvSpPr>
        <p:spPr>
          <a:xfrm>
            <a:off x="0" y="6356350"/>
            <a:ext cx="9144000" cy="501650"/>
          </a:xfrm>
          <a:prstGeom prst="rect">
            <a:avLst/>
          </a:prstGeom>
          <a:solidFill>
            <a:srgbClr val="336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371" y="168825"/>
            <a:ext cx="8403771" cy="905377"/>
          </a:xfrm>
        </p:spPr>
        <p:txBody>
          <a:bodyPr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4417" y="6414407"/>
            <a:ext cx="21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0624" y="6414407"/>
            <a:ext cx="3288432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10109" y="6414407"/>
            <a:ext cx="219228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7E71E5F-B3DE-4457-8F57-E0F9980749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274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86B0-76E9-4480-A754-4FE0CCE4E7BE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234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9253-CB9E-42D9-AB58-9693DE5093CA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395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3A1CE-2FEB-4E55-AE09-3A437EE029E5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276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D9884-EDCC-4F7A-9BCA-D4D27AA68845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11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C31CC-8351-4E01-A543-C54BD14C960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4200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BD3D3-D7BF-4593-84AD-C1A57AA8EB10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898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FE7C3-60FA-42DC-AC57-73164FFD479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910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371" y="365126"/>
            <a:ext cx="84037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371" y="1825625"/>
            <a:ext cx="84037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4417" y="6356351"/>
            <a:ext cx="2192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78861DE-A0C5-46FA-B394-C9FE31EDCE1E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0624" y="6356351"/>
            <a:ext cx="3288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0109" y="6356351"/>
            <a:ext cx="21922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7E71E5F-B3DE-4457-8F57-E0F9980749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139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ts val="5400"/>
              </a:lnSpc>
              <a:spcBef>
                <a:spcPts val="6750"/>
              </a:spcBef>
              <a:spcAft>
                <a:spcPts val="900"/>
              </a:spcAft>
            </a:pPr>
            <a:r>
              <a:rPr lang="zh-CN" altLang="en-US" sz="4400" b="1" dirty="0">
                <a:solidFill>
                  <a:schemeClr val="bg1"/>
                </a:solidFill>
              </a:rPr>
              <a:t>透过成绩，看到问题</a:t>
            </a:r>
            <a:br>
              <a:rPr lang="en-US" altLang="zh-CN" sz="4400" b="1" dirty="0">
                <a:solidFill>
                  <a:schemeClr val="bg1"/>
                </a:solidFill>
              </a:rPr>
            </a:br>
            <a:r>
              <a:rPr lang="zh-CN" altLang="en-US" sz="4400" b="1" dirty="0">
                <a:solidFill>
                  <a:schemeClr val="bg1"/>
                </a:solidFill>
              </a:rPr>
              <a:t>透过问题，看到方法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D59A1-5B3C-4347-AB3F-52FC2850020E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964572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B6E0B8-D181-024F-9A54-B78EFB70F6E3}"/>
              </a:ext>
            </a:extLst>
          </p:cNvPr>
          <p:cNvSpPr txBox="1"/>
          <p:nvPr/>
        </p:nvSpPr>
        <p:spPr>
          <a:xfrm>
            <a:off x="7257" y="1428321"/>
            <a:ext cx="9129485" cy="48908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、数组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CheckList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定义数组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3.1.1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这个数组的名字该叫什么？有没有物理含义？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3.1.2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数组元素什么类型？取值范围是什么？够不够？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3.1.3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数组几维？每个维度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Size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多大？够不够？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3.1.4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是不是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VLA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？能不能在这里定义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VLA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3.2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访问数组元素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3.2.1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这个数组在哪里定义的？作用域和生命周期是什么？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3.2.1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下标越界与否？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3.2.2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这个变量是什么类型的？这个操作会不会溢出？默认类型转换？同码不同值？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3.2.3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如果对这个数组元素赋值，用的是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literal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literal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是否加了类型后缀？加的对不对？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3.2.4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scanf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这个数组元素，格式符对不对？加了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没有？之前有没有缓冲器残留？因不影响本次输入？</a:t>
            </a:r>
          </a:p>
          <a:p>
            <a:pPr>
              <a:lnSpc>
                <a:spcPct val="150000"/>
              </a:lnSpc>
            </a:pPr>
            <a:endParaRPr kumimoji="1" lang="zh-CN" alt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2041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B6E0B8-D181-024F-9A54-B78EFB70F6E3}"/>
              </a:ext>
            </a:extLst>
          </p:cNvPr>
          <p:cNvSpPr txBox="1"/>
          <p:nvPr/>
        </p:nvSpPr>
        <p:spPr>
          <a:xfrm>
            <a:off x="7257" y="1448711"/>
            <a:ext cx="9129485" cy="485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、函数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CheckList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声明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定义函数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4.1.1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这个函数的名字该叫什么？有没有物理含义？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4.1.2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返回值什么类型？取值范围是什么？够不够？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4.1.3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几个参数，每个都是什么类型？取值范围是什么？够不够？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4.1.4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能不能写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return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表达式？有没有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return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表达式到返回值的默认类型转换？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4.1.5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函数声明写了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文件没有，加了哨兵没有？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4.1.6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函数定义的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文件，包含了自身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文件没有？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4.1.7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改了形参值没有？能否改了实参值？改的是不是实参？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4.2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调用函数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4.2.1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这个函数在哪里声明的？当前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文件有没有包含它的头文件？是否满足先声明后调用规则？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4.2.1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哪些是实参？哪些是形参？形参实参类型对应与否？有没有默认类型转换？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4.2.2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返回值什么类型，接收返回值的变量什么类型？有没有默认类型转换？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4393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B6E0B8-D181-024F-9A54-B78EFB70F6E3}"/>
              </a:ext>
            </a:extLst>
          </p:cNvPr>
          <p:cNvSpPr txBox="1"/>
          <p:nvPr/>
        </p:nvSpPr>
        <p:spPr>
          <a:xfrm>
            <a:off x="7257" y="1372120"/>
            <a:ext cx="9129485" cy="448077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、表达式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CheckList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用了几个运算符？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5.2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应该叫做什么表达式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5.3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这个表示如何拆分成子表达式？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5.4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每个不可拆分的子表达式的运算符是什么？需要什么类型的算子？实际算子会不会发生默认类型转换？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5.5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每个不可拆分的子表达式结果是什么类型的？上一级表达式的算子是什么类型的？两者之间会不会发生默认类型转换？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5.6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整个表达式的结果是什么类型，用这个结果对其它变量赋值，会不会默认类型转换？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5.7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表达式中有没有对某个变量做一次以上的值修改？比如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++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--</a:t>
            </a: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5.8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有没有短路效应？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5.9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有没有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==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混淆？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4637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B6E0B8-D181-024F-9A54-B78EFB70F6E3}"/>
              </a:ext>
            </a:extLst>
          </p:cNvPr>
          <p:cNvSpPr txBox="1"/>
          <p:nvPr/>
        </p:nvSpPr>
        <p:spPr>
          <a:xfrm>
            <a:off x="87644" y="1217818"/>
            <a:ext cx="9129485" cy="18954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、控制语句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6.1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switch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的每个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case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后面有没有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break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？需不需要？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6.2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while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do-while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for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里面的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break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continue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都会跳到哪里去执行？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6.3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switch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for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while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的括号后面多没多写分号？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6.4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do-while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的括号后面少没少写分号？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811EC69-9352-8049-8B64-254E874DB6A7}"/>
              </a:ext>
            </a:extLst>
          </p:cNvPr>
          <p:cNvSpPr txBox="1"/>
          <p:nvPr/>
        </p:nvSpPr>
        <p:spPr>
          <a:xfrm>
            <a:off x="274295" y="3628786"/>
            <a:ext cx="8506847" cy="1135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不全，剩下的依靠自己总结和补偿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学会通过工具提升学习曲线，对抗人性弱点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4852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14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B6E0B8-D181-024F-9A54-B78EFB70F6E3}"/>
              </a:ext>
            </a:extLst>
          </p:cNvPr>
          <p:cNvSpPr txBox="1"/>
          <p:nvPr/>
        </p:nvSpPr>
        <p:spPr>
          <a:xfrm>
            <a:off x="100339" y="1719481"/>
            <a:ext cx="9129485" cy="263411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创建工程直接取好名字，不要后期再修改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建好工程就直接修改工程选项，兼容</a:t>
            </a:r>
            <a:r>
              <a:rPr kumimoji="1" lang="en-US" altLang="zh-CN" sz="16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scanf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，不要等提交前再替换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每添加一个新的源文件，就在创建是修改好文件名、扩展名，不要后期修改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如果增加自动以函数，新建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文件的时候，同时添加对应的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添加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文件，就直接加上哨兵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没写一个自定义函数，就把声明写入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h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文件，定义写入</a:t>
            </a: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文件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</a:t>
            </a:r>
            <a:r>
              <a:rPr kumimoji="1" lang="zh-CN" altLang="en-US" sz="1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套用并检查是否符合通用的文件模板</a:t>
            </a:r>
            <a:endParaRPr kumimoji="1" lang="en-US" altLang="zh-CN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811EC69-9352-8049-8B64-254E874DB6A7}"/>
              </a:ext>
            </a:extLst>
          </p:cNvPr>
          <p:cNvSpPr txBox="1"/>
          <p:nvPr/>
        </p:nvSpPr>
        <p:spPr>
          <a:xfrm>
            <a:off x="189244" y="1106313"/>
            <a:ext cx="8506847" cy="5810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建立标准流程</a:t>
            </a:r>
            <a:endParaRPr kumimoji="1" lang="en-US" altLang="zh-CN" sz="24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2128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15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prstClr val="white"/>
                </a:solidFill>
              </a:rPr>
              <a:t>多文件模板</a:t>
            </a:r>
            <a:r>
              <a:rPr lang="en-US" altLang="zh-CN" sz="2400" dirty="0">
                <a:solidFill>
                  <a:srgbClr val="FFFF00"/>
                </a:solidFill>
              </a:rPr>
              <a:t>——</a:t>
            </a:r>
            <a:r>
              <a:rPr lang="zh-CN" altLang="en-US" sz="2400" dirty="0">
                <a:solidFill>
                  <a:srgbClr val="FFFF00"/>
                </a:solidFill>
              </a:rPr>
              <a:t>存放自定义函数的文件模板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CB6418B-1A70-9041-A32D-D8A336654A7D}"/>
              </a:ext>
            </a:extLst>
          </p:cNvPr>
          <p:cNvSpPr/>
          <p:nvPr/>
        </p:nvSpPr>
        <p:spPr>
          <a:xfrm>
            <a:off x="745065" y="1209381"/>
            <a:ext cx="7535333" cy="2827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>
                <a:solidFill>
                  <a:srgbClr val="C00000"/>
                </a:solidFill>
              </a:rPr>
              <a:t>unit1.c</a:t>
            </a:r>
          </a:p>
          <a:p>
            <a:r>
              <a:rPr kumimoji="1" lang="en-US" altLang="zh-CN" sz="1600" dirty="0"/>
              <a:t>#include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"</a:t>
            </a:r>
            <a:r>
              <a:rPr kumimoji="1" lang="zh-CN" altLang="en-US" sz="1600" dirty="0"/>
              <a:t>自身头文件</a:t>
            </a:r>
            <a:r>
              <a:rPr kumimoji="1" lang="en-US" altLang="zh-CN" sz="1600" dirty="0"/>
              <a:t>"</a:t>
            </a:r>
          </a:p>
          <a:p>
            <a:r>
              <a:rPr kumimoji="1" lang="en-US" altLang="zh-CN" sz="1600" dirty="0"/>
              <a:t>#include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&lt;</a:t>
            </a:r>
            <a:r>
              <a:rPr kumimoji="1" lang="zh-CN" altLang="en-US" sz="1600" dirty="0"/>
              <a:t>必要的系统头文件</a:t>
            </a:r>
            <a:r>
              <a:rPr kumimoji="1" lang="en-US" altLang="zh-CN" sz="1600" dirty="0"/>
              <a:t>&gt;</a:t>
            </a:r>
          </a:p>
          <a:p>
            <a:r>
              <a:rPr kumimoji="1" lang="en-US" altLang="zh-CN" sz="1600" dirty="0"/>
              <a:t>#include</a:t>
            </a:r>
            <a:r>
              <a:rPr kumimoji="1" lang="zh-CN" altLang="en-US" sz="1600" dirty="0"/>
              <a:t> 必要的其他头文件</a:t>
            </a:r>
            <a:endParaRPr kumimoji="1" lang="en-US" altLang="zh-CN" sz="1600" dirty="0"/>
          </a:p>
          <a:p>
            <a:endParaRPr kumimoji="1" lang="en-US" altLang="zh-CN" sz="1600" dirty="0"/>
          </a:p>
          <a:p>
            <a:r>
              <a:rPr kumimoji="1" lang="zh-CN" altLang="en-US" sz="1600" dirty="0"/>
              <a:t>可被其他文件访问的全局变量</a:t>
            </a:r>
            <a:r>
              <a:rPr kumimoji="1" lang="en-US" altLang="zh-CN" sz="1600" dirty="0"/>
              <a:t>/</a:t>
            </a:r>
            <a:r>
              <a:rPr kumimoji="1" lang="zh-CN" altLang="en-US" sz="1600" dirty="0"/>
              <a:t>常量定义（对别的文件来说，是外部的）</a:t>
            </a:r>
            <a:endParaRPr kumimoji="1" lang="en-US" altLang="zh-CN" sz="1600" dirty="0"/>
          </a:p>
          <a:p>
            <a:r>
              <a:rPr kumimoji="1" lang="en-US" altLang="zh-CN" sz="1600" dirty="0" err="1"/>
              <a:t>staitc</a:t>
            </a:r>
            <a:r>
              <a:rPr kumimoji="1" lang="zh-CN" altLang="en-US" sz="1600" dirty="0"/>
              <a:t> 不可被其他文件访问的全局</a:t>
            </a:r>
            <a:r>
              <a:rPr kumimoji="1" lang="en-US" altLang="zh-CN" sz="1600" dirty="0"/>
              <a:t>/</a:t>
            </a:r>
            <a:r>
              <a:rPr kumimoji="1" lang="zh-CN" altLang="en-US" sz="1600" dirty="0"/>
              <a:t>常量变量</a:t>
            </a:r>
            <a:endParaRPr kumimoji="1" lang="en-US" altLang="zh-CN" sz="1600" dirty="0"/>
          </a:p>
          <a:p>
            <a:endParaRPr kumimoji="1" lang="en-US" altLang="zh-CN" sz="1600" dirty="0"/>
          </a:p>
          <a:p>
            <a:r>
              <a:rPr kumimoji="1" lang="en-US" altLang="zh-CN" sz="1600" dirty="0"/>
              <a:t>static</a:t>
            </a:r>
            <a:r>
              <a:rPr kumimoji="1" lang="zh-CN" altLang="en-US" sz="1600" dirty="0"/>
              <a:t>不可被其他文件调用的函数声明</a:t>
            </a:r>
          </a:p>
          <a:p>
            <a:r>
              <a:rPr kumimoji="1" lang="zh-CN" altLang="en-US" sz="1600" dirty="0"/>
              <a:t>所有非</a:t>
            </a:r>
            <a:r>
              <a:rPr kumimoji="1" lang="en-US" altLang="zh-CN" sz="1600" dirty="0"/>
              <a:t>inline</a:t>
            </a:r>
            <a:r>
              <a:rPr kumimoji="1" lang="zh-CN" altLang="en-US" sz="1600" dirty="0"/>
              <a:t>函数定义</a:t>
            </a:r>
            <a:endParaRPr kumimoji="1" lang="en-US" altLang="zh-CN" sz="16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0333906-BA0F-C64D-A2DC-39DC6337027C}"/>
              </a:ext>
            </a:extLst>
          </p:cNvPr>
          <p:cNvSpPr/>
          <p:nvPr/>
        </p:nvSpPr>
        <p:spPr>
          <a:xfrm>
            <a:off x="745066" y="4124329"/>
            <a:ext cx="7535333" cy="2202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>
                <a:solidFill>
                  <a:srgbClr val="C00000"/>
                </a:solidFill>
              </a:rPr>
              <a:t>unit1.h</a:t>
            </a:r>
          </a:p>
          <a:p>
            <a:r>
              <a:rPr kumimoji="1" lang="en-US" altLang="zh-CN" sz="1600" dirty="0"/>
              <a:t>#</a:t>
            </a:r>
            <a:r>
              <a:rPr kumimoji="1" lang="en-US" altLang="zh-CN" sz="1600" dirty="0" err="1"/>
              <a:t>ifndef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_UNIT1_H_</a:t>
            </a:r>
          </a:p>
          <a:p>
            <a:r>
              <a:rPr kumimoji="1" lang="en-US" altLang="zh-CN" sz="1600" dirty="0"/>
              <a:t>#define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_UNIT1_H_</a:t>
            </a:r>
          </a:p>
          <a:p>
            <a:r>
              <a:rPr kumimoji="1" lang="en-US" altLang="zh-CN" sz="1600" dirty="0"/>
              <a:t>#include</a:t>
            </a:r>
            <a:r>
              <a:rPr kumimoji="1" lang="zh-CN" altLang="en-US" sz="1600" dirty="0"/>
              <a:t> 必要的其文件</a:t>
            </a:r>
            <a:endParaRPr kumimoji="1" lang="en-US" altLang="zh-CN" sz="1600" dirty="0"/>
          </a:p>
          <a:p>
            <a:r>
              <a:rPr kumimoji="1" lang="en-US" altLang="zh-CN" sz="1600" dirty="0"/>
              <a:t>extern</a:t>
            </a:r>
            <a:r>
              <a:rPr kumimoji="1" lang="zh-CN" altLang="en-US" sz="1600" dirty="0"/>
              <a:t> 可被其他文件访问的全局变量</a:t>
            </a:r>
            <a:r>
              <a:rPr kumimoji="1" lang="en-US" altLang="zh-CN" sz="1600" dirty="0"/>
              <a:t>/</a:t>
            </a:r>
            <a:r>
              <a:rPr kumimoji="1" lang="zh-CN" altLang="en-US" sz="1600" dirty="0"/>
              <a:t>常量声明</a:t>
            </a:r>
            <a:endParaRPr kumimoji="1" lang="en-US" altLang="zh-CN" sz="1600" dirty="0"/>
          </a:p>
          <a:p>
            <a:r>
              <a:rPr kumimoji="1" lang="zh-CN" altLang="en-US" sz="1600" dirty="0"/>
              <a:t>可被其他文件调用的非</a:t>
            </a:r>
            <a:r>
              <a:rPr kumimoji="1" lang="en-US" altLang="zh-CN" sz="1600" dirty="0"/>
              <a:t>inline</a:t>
            </a:r>
            <a:r>
              <a:rPr kumimoji="1" lang="zh-CN" altLang="en-US" sz="1600" dirty="0"/>
              <a:t>函数声明</a:t>
            </a:r>
            <a:endParaRPr kumimoji="1" lang="en-US" altLang="zh-CN" sz="1600" dirty="0"/>
          </a:p>
          <a:p>
            <a:r>
              <a:rPr kumimoji="1" lang="zh-CN" altLang="en-US" sz="1600" dirty="0"/>
              <a:t>所有</a:t>
            </a:r>
            <a:r>
              <a:rPr kumimoji="1" lang="en-US" altLang="zh-CN" sz="1600" dirty="0"/>
              <a:t>inline</a:t>
            </a:r>
            <a:r>
              <a:rPr kumimoji="1" lang="zh-CN" altLang="en-US" sz="1600" dirty="0"/>
              <a:t>函数的定义</a:t>
            </a:r>
            <a:endParaRPr kumimoji="1" lang="en-US" altLang="zh-CN" sz="1600" dirty="0"/>
          </a:p>
          <a:p>
            <a:r>
              <a:rPr kumimoji="1" lang="en-US" altLang="zh-CN" sz="1600" dirty="0"/>
              <a:t>#endif</a:t>
            </a:r>
          </a:p>
        </p:txBody>
      </p:sp>
    </p:spTree>
    <p:extLst>
      <p:ext uri="{BB962C8B-B14F-4D97-AF65-F5344CB8AC3E}">
        <p14:creationId xmlns:p14="http://schemas.microsoft.com/office/powerpoint/2010/main" val="4064150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16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prstClr val="white"/>
                </a:solidFill>
              </a:rPr>
              <a:t>多文件模板</a:t>
            </a:r>
            <a:r>
              <a:rPr lang="en-US" altLang="zh-CN" sz="2400" dirty="0">
                <a:solidFill>
                  <a:srgbClr val="FFFF00"/>
                </a:solidFill>
              </a:rPr>
              <a:t>——</a:t>
            </a:r>
            <a:r>
              <a:rPr lang="zh-CN" altLang="en-US" sz="2400" dirty="0">
                <a:solidFill>
                  <a:srgbClr val="FFFF00"/>
                </a:solidFill>
              </a:rPr>
              <a:t>存放</a:t>
            </a:r>
            <a:r>
              <a:rPr lang="en-US" altLang="zh-CN" sz="2400" dirty="0">
                <a:solidFill>
                  <a:srgbClr val="FFFF00"/>
                </a:solidFill>
              </a:rPr>
              <a:t>main</a:t>
            </a:r>
            <a:r>
              <a:rPr lang="zh-CN" altLang="en-US" sz="2400" dirty="0">
                <a:solidFill>
                  <a:srgbClr val="FFFF00"/>
                </a:solidFill>
              </a:rPr>
              <a:t>函数的文件模板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CB6418B-1A70-9041-A32D-D8A336654A7D}"/>
              </a:ext>
            </a:extLst>
          </p:cNvPr>
          <p:cNvSpPr/>
          <p:nvPr/>
        </p:nvSpPr>
        <p:spPr>
          <a:xfrm>
            <a:off x="745065" y="2214880"/>
            <a:ext cx="7535333" cy="3332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sz="1600" dirty="0">
                <a:solidFill>
                  <a:srgbClr val="C00000"/>
                </a:solidFill>
              </a:rPr>
              <a:t>例如</a:t>
            </a:r>
            <a:r>
              <a:rPr kumimoji="1" lang="en-US" altLang="zh-CN" sz="1600" dirty="0" err="1">
                <a:solidFill>
                  <a:srgbClr val="C00000"/>
                </a:solidFill>
              </a:rPr>
              <a:t>main.c</a:t>
            </a:r>
            <a:endParaRPr kumimoji="1" lang="en-US" altLang="zh-CN" sz="1600" dirty="0">
              <a:solidFill>
                <a:srgbClr val="C00000"/>
              </a:solidFill>
            </a:endParaRPr>
          </a:p>
          <a:p>
            <a:r>
              <a:rPr kumimoji="1" lang="en-US" altLang="zh-CN" sz="1600" dirty="0"/>
              <a:t>#include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&lt;</a:t>
            </a:r>
            <a:r>
              <a:rPr kumimoji="1" lang="zh-CN" altLang="en-US" sz="1600" dirty="0"/>
              <a:t>必要的系统头文件</a:t>
            </a:r>
            <a:r>
              <a:rPr kumimoji="1" lang="en-US" altLang="zh-CN" sz="1600" dirty="0"/>
              <a:t>&gt;</a:t>
            </a:r>
          </a:p>
          <a:p>
            <a:r>
              <a:rPr kumimoji="1" lang="en-US" altLang="zh-CN" sz="1600" dirty="0"/>
              <a:t>#include</a:t>
            </a:r>
            <a:r>
              <a:rPr kumimoji="1" lang="zh-CN" altLang="en-US" sz="1600" dirty="0"/>
              <a:t> 必要的其他头文件</a:t>
            </a:r>
            <a:endParaRPr kumimoji="1" lang="en-US" altLang="zh-CN" sz="1600" dirty="0"/>
          </a:p>
          <a:p>
            <a:endParaRPr kumimoji="1" lang="en-US" altLang="zh-CN" sz="1600" dirty="0"/>
          </a:p>
          <a:p>
            <a:r>
              <a:rPr kumimoji="1" lang="zh-CN" altLang="en-US" sz="1600" dirty="0"/>
              <a:t>仅可被当前文件使用的全局变量</a:t>
            </a:r>
            <a:r>
              <a:rPr kumimoji="1" lang="en-US" altLang="zh-CN" sz="1600" dirty="0"/>
              <a:t>/</a:t>
            </a:r>
            <a:r>
              <a:rPr kumimoji="1" lang="zh-CN" altLang="en-US" sz="1600" dirty="0"/>
              <a:t>常量定义</a:t>
            </a:r>
            <a:endParaRPr kumimoji="1" lang="en-US" altLang="zh-CN" sz="1600" dirty="0"/>
          </a:p>
          <a:p>
            <a:endParaRPr kumimoji="1" lang="en-US" altLang="zh-CN" sz="1600" dirty="0"/>
          </a:p>
          <a:p>
            <a:r>
              <a:rPr kumimoji="1" lang="zh-CN" altLang="en-US" sz="1600" dirty="0"/>
              <a:t>所有不可被其他文件调用的函数的声明</a:t>
            </a:r>
            <a:endParaRPr kumimoji="1" lang="en-US" altLang="zh-CN" sz="1600" dirty="0"/>
          </a:p>
          <a:p>
            <a:endParaRPr kumimoji="1" lang="en-US" altLang="zh-CN" sz="1600" dirty="0"/>
          </a:p>
          <a:p>
            <a:r>
              <a:rPr kumimoji="1" lang="en-US" altLang="zh-CN" sz="1600" dirty="0"/>
              <a:t>main</a:t>
            </a:r>
            <a:r>
              <a:rPr kumimoji="1" lang="zh-CN" altLang="en-US" sz="1600" dirty="0"/>
              <a:t>函数定义</a:t>
            </a:r>
            <a:endParaRPr kumimoji="1" lang="en-US" altLang="zh-CN" sz="1600" dirty="0"/>
          </a:p>
          <a:p>
            <a:endParaRPr kumimoji="1" lang="en-US" altLang="zh-CN" sz="1600" dirty="0"/>
          </a:p>
          <a:p>
            <a:r>
              <a:rPr kumimoji="1" lang="zh-CN" altLang="en-US" sz="1600" dirty="0"/>
              <a:t>所有其他函数定义</a:t>
            </a:r>
            <a:endParaRPr kumimoji="1"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2766110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17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prstClr val="white"/>
                </a:solidFill>
              </a:rPr>
              <a:t>严谨认真的理性态度</a:t>
            </a:r>
            <a:r>
              <a:rPr lang="en-US" altLang="zh-CN" sz="2400" dirty="0">
                <a:solidFill>
                  <a:srgbClr val="FFFF00"/>
                </a:solidFill>
              </a:rPr>
              <a:t>——</a:t>
            </a:r>
            <a:r>
              <a:rPr lang="zh-CN" altLang="en-US" sz="2400" dirty="0">
                <a:solidFill>
                  <a:srgbClr val="FFFF00"/>
                </a:solidFill>
              </a:rPr>
              <a:t>程设的灵魂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0F85B0B-D1E7-454C-A4FD-A08187132CAB}"/>
              </a:ext>
            </a:extLst>
          </p:cNvPr>
          <p:cNvSpPr txBox="1"/>
          <p:nvPr/>
        </p:nvSpPr>
        <p:spPr>
          <a:xfrm>
            <a:off x="274295" y="2068781"/>
            <a:ext cx="8506847" cy="335104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逐字逐句，认真读题，列出每个细节要求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设定测试用例，覆盖所有分支结构，黑盒测试</a:t>
            </a:r>
            <a:endParaRPr kumimoji="1" lang="en-US" altLang="zh-CN" sz="24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kumimoji="1" lang="en-US" altLang="zh-CN" sz="24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对于与预期不符的情况，断定跟踪，观察每一步的实际结果和预期结果的差异，找到自己的逻辑问题。白盒测试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7844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ts val="5400"/>
              </a:lnSpc>
              <a:spcBef>
                <a:spcPts val="6750"/>
              </a:spcBef>
              <a:spcAft>
                <a:spcPts val="900"/>
              </a:spcAft>
            </a:pPr>
            <a:r>
              <a:rPr lang="en-US" altLang="zh-CN" sz="4400" b="1" dirty="0">
                <a:solidFill>
                  <a:schemeClr val="bg1"/>
                </a:solidFill>
              </a:rPr>
              <a:t>《</a:t>
            </a:r>
            <a:r>
              <a:rPr lang="zh-CN" altLang="en-US" sz="4400" b="1" dirty="0">
                <a:solidFill>
                  <a:schemeClr val="bg1"/>
                </a:solidFill>
              </a:rPr>
              <a:t>计算机语言与程序设计</a:t>
            </a:r>
            <a:r>
              <a:rPr lang="en-US" altLang="zh-CN" sz="4400" b="1" dirty="0">
                <a:solidFill>
                  <a:schemeClr val="bg1"/>
                </a:solidFill>
              </a:rPr>
              <a:t>》</a:t>
            </a:r>
            <a:br>
              <a:rPr lang="en-US" altLang="zh-CN" sz="4400" b="1" dirty="0">
                <a:solidFill>
                  <a:schemeClr val="bg1"/>
                </a:solidFill>
              </a:rPr>
            </a:br>
            <a:r>
              <a:rPr lang="zh-CN" altLang="en-US" sz="4400" b="1" dirty="0">
                <a:solidFill>
                  <a:schemeClr val="bg1"/>
                </a:solidFill>
              </a:rPr>
              <a:t>第</a:t>
            </a:r>
            <a:r>
              <a:rPr lang="en-US" altLang="zh-CN" sz="4400" b="1" dirty="0">
                <a:solidFill>
                  <a:schemeClr val="bg1"/>
                </a:solidFill>
              </a:rPr>
              <a:t>6</a:t>
            </a:r>
            <a:r>
              <a:rPr lang="zh-CN" altLang="en-US" sz="4400" b="1" dirty="0">
                <a:solidFill>
                  <a:schemeClr val="bg1"/>
                </a:solidFill>
              </a:rPr>
              <a:t>周  递归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300537"/>
            <a:ext cx="6858000" cy="1121569"/>
          </a:xfrm>
        </p:spPr>
        <p:txBody>
          <a:bodyPr>
            <a:normAutofit/>
          </a:bodyPr>
          <a:lstStyle/>
          <a:p>
            <a:pPr marL="267891"/>
            <a:r>
              <a:rPr lang="zh-CN" altLang="en-US" sz="2100" dirty="0">
                <a:solidFill>
                  <a:schemeClr val="tx1"/>
                </a:solidFill>
                <a:latin typeface="微软雅黑" panose="020B0503020204020204" pitchFamily="34" charset="-122"/>
              </a:rPr>
              <a:t>清华大学 自动化系</a:t>
            </a:r>
            <a:endParaRPr lang="en-US" altLang="zh-CN" sz="2100" dirty="0">
              <a:solidFill>
                <a:schemeClr val="tx1"/>
              </a:solidFill>
              <a:latin typeface="微软雅黑" panose="020B0503020204020204" pitchFamily="34" charset="-122"/>
            </a:endParaRPr>
          </a:p>
          <a:p>
            <a:pPr marL="267891"/>
            <a:r>
              <a:rPr lang="zh-CN" altLang="en-US" sz="2100" dirty="0"/>
              <a:t>范 静 涛</a:t>
            </a:r>
            <a:endParaRPr lang="en-US" altLang="zh-CN" sz="21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D59A1-5B3C-4347-AB3F-52FC2850020E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653207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2" name="Rectangle 3"/>
          <p:cNvSpPr>
            <a:spLocks noGrp="1" noChangeArrowheads="1"/>
          </p:cNvSpPr>
          <p:nvPr>
            <p:ph idx="1"/>
          </p:nvPr>
        </p:nvSpPr>
        <p:spPr>
          <a:xfrm>
            <a:off x="144106" y="1219438"/>
            <a:ext cx="8403771" cy="4828695"/>
          </a:xfrm>
        </p:spPr>
        <p:txBody>
          <a:bodyPr/>
          <a:lstStyle/>
          <a:p>
            <a:pPr eaLnBrk="1" hangingPunct="1"/>
            <a:r>
              <a:rPr lang="zh-CN" altLang="en-US" dirty="0"/>
              <a:t>用数组名作函数实参时，地址发生了值传递，实际上</a:t>
            </a:r>
            <a:r>
              <a:rPr lang="zh-CN" altLang="en-US" dirty="0">
                <a:solidFill>
                  <a:srgbClr val="C00000"/>
                </a:solidFill>
              </a:rPr>
              <a:t>形参和实参存储了相同的值（地址）</a:t>
            </a:r>
            <a:r>
              <a:rPr lang="zh-CN" altLang="en-US" dirty="0"/>
              <a:t>。因此</a:t>
            </a:r>
            <a:r>
              <a:rPr lang="zh-CN" altLang="en-US" b="1" u="sng" dirty="0">
                <a:solidFill>
                  <a:srgbClr val="C00000"/>
                </a:solidFill>
              </a:rPr>
              <a:t>通过</a:t>
            </a:r>
            <a:r>
              <a:rPr lang="zh-CN" altLang="en-US" b="1" dirty="0">
                <a:solidFill>
                  <a:srgbClr val="C00000"/>
                </a:solidFill>
              </a:rPr>
              <a:t>形参改变数组元素</a:t>
            </a:r>
            <a:r>
              <a:rPr lang="zh-CN" altLang="en-US" dirty="0"/>
              <a:t>时，</a:t>
            </a:r>
            <a:r>
              <a:rPr lang="zh-CN" altLang="en-US" b="1" dirty="0">
                <a:solidFill>
                  <a:srgbClr val="C00000"/>
                </a:solidFill>
              </a:rPr>
              <a:t>实参</a:t>
            </a:r>
            <a:r>
              <a:rPr lang="zh-CN" altLang="en-US" b="1" u="sng" dirty="0">
                <a:solidFill>
                  <a:srgbClr val="C00000"/>
                </a:solidFill>
              </a:rPr>
              <a:t>对应</a:t>
            </a:r>
            <a:r>
              <a:rPr lang="zh-CN" altLang="en-US" b="1" dirty="0">
                <a:solidFill>
                  <a:srgbClr val="C00000"/>
                </a:solidFill>
              </a:rPr>
              <a:t>的数组元素也随之变化</a:t>
            </a:r>
            <a:r>
              <a:rPr lang="zh-CN" altLang="en-US" dirty="0"/>
              <a:t>。</a:t>
            </a:r>
          </a:p>
          <a:p>
            <a:pPr eaLnBrk="1" hangingPunct="1"/>
            <a:endParaRPr lang="zh-CN" altLang="en-US" dirty="0"/>
          </a:p>
          <a:p>
            <a:pPr eaLnBrk="1" hangingPunct="1"/>
            <a:endParaRPr lang="zh-CN" altLang="en-US" dirty="0">
              <a:solidFill>
                <a:srgbClr val="00FF0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数组作为函数参数</a:t>
            </a:r>
            <a:r>
              <a:rPr lang="zh-CN" altLang="en-US" sz="2400" dirty="0">
                <a:solidFill>
                  <a:srgbClr val="FFFF00"/>
                </a:solidFill>
              </a:rPr>
              <a:t>：数组名参数</a:t>
            </a:r>
            <a:endParaRPr lang="zh-CN" altLang="en-US" dirty="0"/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264066" y="2507115"/>
            <a:ext cx="4034971" cy="401520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ts val="2200"/>
              </a:lnSpc>
              <a:defRPr>
                <a:latin typeface="+mj-lt"/>
                <a:ea typeface="微软雅黑" panose="020B0503020204020204" pitchFamily="34" charset="-122"/>
              </a:defRPr>
            </a:lvl1pPr>
            <a:lvl2pPr lvl="1">
              <a:lnSpc>
                <a:spcPts val="2200"/>
              </a:lnSpc>
              <a:defRPr>
                <a:latin typeface="+mj-lt"/>
                <a:ea typeface="微软雅黑" panose="020B0503020204020204" pitchFamily="34" charset="-122"/>
              </a:defRPr>
            </a:lvl2pPr>
          </a:lstStyle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sort(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arr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]); </a:t>
            </a:r>
            <a:r>
              <a:rPr lang="en-US" altLang="zh-CN" sz="1400" dirty="0">
                <a:solidFill>
                  <a:srgbClr val="007400"/>
                </a:solidFill>
                <a:latin typeface="Menlo" panose="020B0609030804020204" pitchFamily="49" charset="0"/>
              </a:rPr>
              <a:t>/*</a:t>
            </a:r>
            <a:r>
              <a:rPr lang="zh-CN" altLang="en-US" sz="1400" dirty="0">
                <a:solidFill>
                  <a:srgbClr val="007400"/>
                </a:solidFill>
                <a:latin typeface="Menlo" panose="020B0609030804020204" pitchFamily="49" charset="0"/>
              </a:rPr>
              <a:t>函数声明*</a:t>
            </a:r>
            <a:r>
              <a:rPr lang="en-US" altLang="zh-CN" sz="1400" dirty="0">
                <a:solidFill>
                  <a:srgbClr val="007400"/>
                </a:solidFill>
                <a:latin typeface="Menlo" panose="020B0609030804020204" pitchFamily="49" charset="0"/>
              </a:rPr>
              <a:t>/</a:t>
            </a:r>
            <a:endParaRPr lang="zh-CN" altLang="en-US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main(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007400"/>
                </a:solidFill>
                <a:latin typeface="Menlo" panose="020B0609030804020204" pitchFamily="49" charset="0"/>
              </a:rPr>
              <a:t>//...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a[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sort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(a);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for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&lt;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  <a:r>
              <a:rPr lang="zh-CN" alt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"%d,"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a[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]);</a:t>
            </a:r>
          </a:p>
          <a:p>
            <a:r>
              <a:rPr lang="zh-CN" alt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   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4579256" y="2507115"/>
            <a:ext cx="4405085" cy="37715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ts val="1800"/>
              </a:lnSpc>
              <a:defRPr>
                <a:latin typeface="+mj-lt"/>
                <a:ea typeface="微软雅黑" panose="020B0503020204020204" pitchFamily="34" charset="-122"/>
              </a:defRPr>
            </a:lvl1pPr>
            <a:lvl2pPr lvl="1">
              <a:lnSpc>
                <a:spcPts val="1800"/>
              </a:lnSpc>
              <a:defRPr>
                <a:latin typeface="+mj-lt"/>
                <a:ea typeface="微软雅黑" panose="020B0503020204020204" pitchFamily="34" charset="-122"/>
              </a:defRPr>
            </a:lvl2pPr>
            <a:lvl3pPr lvl="2">
              <a:lnSpc>
                <a:spcPts val="1800"/>
              </a:lnSpc>
              <a:defRPr>
                <a:latin typeface="+mj-lt"/>
              </a:defRPr>
            </a:lvl3pPr>
            <a:lvl4pPr lvl="3">
              <a:lnSpc>
                <a:spcPts val="1800"/>
              </a:lnSpc>
              <a:defRPr>
                <a:latin typeface="+mj-lt"/>
              </a:defRPr>
            </a:lvl4pPr>
          </a:lstStyle>
          <a:p>
            <a:r>
              <a:rPr lang="en-US" altLang="zh-CN" sz="1400" dirty="0">
                <a:solidFill>
                  <a:srgbClr val="007400"/>
                </a:solidFill>
                <a:latin typeface="Menlo" panose="020B0609030804020204" pitchFamily="49" charset="0"/>
              </a:rPr>
              <a:t>/*  </a:t>
            </a:r>
            <a:r>
              <a:rPr lang="zh-CN" altLang="en-US" sz="1400" dirty="0">
                <a:solidFill>
                  <a:srgbClr val="007400"/>
                </a:solidFill>
                <a:latin typeface="Menlo" panose="020B0609030804020204" pitchFamily="49" charset="0"/>
              </a:rPr>
              <a:t>函数定义*</a:t>
            </a:r>
            <a:r>
              <a:rPr lang="en-US" altLang="zh-CN" sz="1400" dirty="0">
                <a:solidFill>
                  <a:srgbClr val="007400"/>
                </a:solidFill>
                <a:latin typeface="Menlo" panose="020B0609030804020204" pitchFamily="49" charset="0"/>
              </a:rPr>
              <a:t>/</a:t>
            </a: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sort(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arr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j;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temp;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for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(j =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 j &lt;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9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j++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for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&lt;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9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- j;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++)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arr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 &gt;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arr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+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temp =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arr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+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arr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+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 =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arr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arr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] = temp;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4" name="Rectangle 13"/>
          <p:cNvSpPr/>
          <p:nvPr/>
        </p:nvSpPr>
        <p:spPr>
          <a:xfrm rot="19897480">
            <a:off x="7214400" y="5369309"/>
            <a:ext cx="1600118" cy="461665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</a:rPr>
              <a:t>Succeed !!!</a:t>
            </a:r>
          </a:p>
        </p:txBody>
      </p:sp>
    </p:spTree>
    <p:extLst>
      <p:ext uri="{BB962C8B-B14F-4D97-AF65-F5344CB8AC3E}">
        <p14:creationId xmlns:p14="http://schemas.microsoft.com/office/powerpoint/2010/main" val="3189964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23EC3B5-8BAB-544B-B78B-E3C3EFA0910A}"/>
              </a:ext>
            </a:extLst>
          </p:cNvPr>
          <p:cNvSpPr txBox="1"/>
          <p:nvPr/>
        </p:nvSpPr>
        <p:spPr>
          <a:xfrm>
            <a:off x="183102" y="1613118"/>
            <a:ext cx="87923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/>
              <a:t>Error: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implicit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declaration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of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function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'</a:t>
            </a:r>
            <a:r>
              <a:rPr kumimoji="1" lang="en-US" altLang="zh-CN" sz="2800" dirty="0" err="1"/>
              <a:t>xxxx</a:t>
            </a:r>
            <a:r>
              <a:rPr kumimoji="1" lang="en-US" altLang="zh-CN" sz="2800" dirty="0"/>
              <a:t>'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is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invalid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in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C99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[-</a:t>
            </a:r>
            <a:r>
              <a:rPr kumimoji="1" lang="en-US" altLang="zh-CN" sz="2800" dirty="0" err="1"/>
              <a:t>Wimplicit</a:t>
            </a:r>
            <a:r>
              <a:rPr kumimoji="1" lang="en-US" altLang="zh-CN" sz="2800" dirty="0"/>
              <a:t>-function-declaration]</a:t>
            </a:r>
          </a:p>
          <a:p>
            <a:endParaRPr kumimoji="1" lang="en-US" altLang="zh-CN" sz="2800" dirty="0"/>
          </a:p>
          <a:p>
            <a:pPr algn="ctr"/>
            <a:r>
              <a:rPr kumimoji="1"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坑了好多人，</a:t>
            </a:r>
            <a:r>
              <a:rPr kumimoji="1"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but</a:t>
            </a:r>
            <a:r>
              <a:rPr kumimoji="1"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why</a:t>
            </a:r>
            <a:r>
              <a:rPr kumimoji="1"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？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25AEF6A-CBCD-5947-B94B-8279CF055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321" y="3834911"/>
            <a:ext cx="2253934" cy="225393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D7D9A74-3BF2-C94D-8B7D-F24600C66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67916"/>
            <a:ext cx="2253933" cy="225393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DBAE619-11A1-F448-ADD8-DDD8128012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0118" y="3730819"/>
            <a:ext cx="2118325" cy="252080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66EDDDC-19B4-8A4E-AEE9-13C4E60F4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8443" y="3997259"/>
            <a:ext cx="2114715" cy="209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368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1E29EE1-3818-4C95-9F92-9BDEDB2D9D72}" type="slidenum">
              <a:rPr lang="en-US" altLang="zh-CN"/>
              <a:pPr eaLnBrk="1" hangingPunct="1"/>
              <a:t>20</a:t>
            </a:fld>
            <a:endParaRPr lang="en-US" altLang="zh-CN"/>
          </a:p>
        </p:txBody>
      </p:sp>
      <p:sp>
        <p:nvSpPr>
          <p:cNvPr id="276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6738" y="1752600"/>
            <a:ext cx="8348662" cy="4267200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zh-CN" altLang="en-US" sz="2000" b="1" dirty="0">
                <a:solidFill>
                  <a:srgbClr val="C00000"/>
                </a:solidFill>
              </a:rPr>
              <a:t>注意：</a:t>
            </a:r>
          </a:p>
          <a:p>
            <a:pPr marL="565150" indent="-457200">
              <a:buFont typeface="Arial" panose="020B0604020202020204" pitchFamily="34" charset="0"/>
              <a:buChar char="•"/>
            </a:pPr>
            <a:r>
              <a:rPr lang="zh-CN" altLang="en-US" sz="2000" dirty="0"/>
              <a:t>实参数组与形参</a:t>
            </a:r>
            <a:r>
              <a:rPr lang="zh-CN" altLang="en-US" sz="2000" b="1" dirty="0">
                <a:solidFill>
                  <a:srgbClr val="C00000"/>
                </a:solidFill>
              </a:rPr>
              <a:t>数组类型应一致</a:t>
            </a:r>
            <a:r>
              <a:rPr lang="zh-CN" altLang="en-US" sz="2000" dirty="0"/>
              <a:t>，如不一致，结果出错</a:t>
            </a:r>
            <a:r>
              <a:rPr lang="en-US" altLang="zh-CN" sz="2000" dirty="0"/>
              <a:t>;</a:t>
            </a:r>
            <a:endParaRPr lang="zh-CN" altLang="en-US" sz="2000" dirty="0"/>
          </a:p>
          <a:p>
            <a:pPr marL="565150" indent="-457200">
              <a:buFont typeface="Arial" panose="020B0604020202020204" pitchFamily="34" charset="0"/>
              <a:buChar char="•"/>
            </a:pPr>
            <a:r>
              <a:rPr lang="zh-CN" altLang="en-US" sz="2000" dirty="0"/>
              <a:t>在</a:t>
            </a:r>
            <a:r>
              <a:rPr lang="zh-CN" altLang="en-US" sz="2000" b="1" dirty="0">
                <a:solidFill>
                  <a:srgbClr val="C00000"/>
                </a:solidFill>
              </a:rPr>
              <a:t>函数定义中声明形参数组的大小是不起任何作用的</a:t>
            </a:r>
            <a:r>
              <a:rPr lang="en-US" altLang="zh-CN" sz="2000" dirty="0"/>
              <a:t>;</a:t>
            </a:r>
            <a:endParaRPr lang="zh-CN" altLang="en-US" sz="2000" dirty="0"/>
          </a:p>
          <a:p>
            <a:pPr marL="565150" indent="-457200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C00000"/>
                </a:solidFill>
              </a:rPr>
              <a:t>形参数组可以不指定大小</a:t>
            </a:r>
            <a:r>
              <a:rPr lang="zh-CN" altLang="en-US" sz="2000" dirty="0"/>
              <a:t>，有时为了在被调用函数中处理数组元素个数的需要，</a:t>
            </a:r>
            <a:r>
              <a:rPr lang="zh-CN" altLang="en-US" sz="2000" b="1" dirty="0">
                <a:solidFill>
                  <a:srgbClr val="C00000"/>
                </a:solidFill>
              </a:rPr>
              <a:t>可以另外设一个形参</a:t>
            </a:r>
            <a:r>
              <a:rPr lang="en-US" altLang="zh-CN" sz="2000" dirty="0"/>
              <a:t>;</a:t>
            </a:r>
            <a:endParaRPr lang="zh-CN" altLang="en-US" sz="2000" dirty="0"/>
          </a:p>
          <a:p>
            <a:pPr marL="565150" indent="-457200">
              <a:buFont typeface="Arial" panose="020B0604020202020204" pitchFamily="34" charset="0"/>
              <a:buChar char="•"/>
            </a:pPr>
            <a:r>
              <a:rPr lang="zh-CN" altLang="en-US" sz="2000" dirty="0"/>
              <a:t>用数组名作为函数函数实参时，不是把数组元素的值传递给形参，</a:t>
            </a:r>
            <a:r>
              <a:rPr lang="zh-CN" altLang="en-US" sz="2000" b="1" dirty="0">
                <a:solidFill>
                  <a:srgbClr val="C00000"/>
                </a:solidFill>
              </a:rPr>
              <a:t>而是（数组首地址）作为实参进行数值传递，两个数组就共占同一段内存空间，在被调函数中访问（读或写）形参数组元素，是通过地址访问数值</a:t>
            </a:r>
            <a:r>
              <a:rPr lang="zh-CN" altLang="en-US" sz="2000" dirty="0"/>
              <a:t>。</a:t>
            </a:r>
            <a:endParaRPr lang="en-US" altLang="zh-CN" sz="2000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数组作为函数参数</a:t>
            </a:r>
            <a:r>
              <a:rPr lang="zh-CN" altLang="en-US" sz="2400" dirty="0">
                <a:solidFill>
                  <a:srgbClr val="FFFF00"/>
                </a:solidFill>
              </a:rPr>
              <a:t>：数组名参数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6351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用多维数组名作为函数实参和形参，参数声明中必须指明数组的列数</a:t>
            </a:r>
          </a:p>
          <a:p>
            <a:pPr lvl="1" eaLnBrk="1" hangingPunct="1"/>
            <a:r>
              <a:rPr kumimoji="1" lang="zh-CN" altLang="en-US" dirty="0"/>
              <a:t>在被调函数中对形参数组定义时可以指定每一维的大小 </a:t>
            </a:r>
          </a:p>
          <a:p>
            <a:pPr lvl="1" eaLnBrk="1" hangingPunct="1"/>
            <a:r>
              <a:rPr kumimoji="1" lang="zh-CN" altLang="en-US" dirty="0"/>
              <a:t>也可以省略最高维的大小，但不能省略最高维的</a:t>
            </a:r>
            <a:r>
              <a:rPr kumimoji="1" lang="en-US" altLang="zh-CN" dirty="0"/>
              <a:t>[]</a:t>
            </a:r>
            <a:endParaRPr kumimoji="1" lang="zh-CN" altLang="en-US" dirty="0"/>
          </a:p>
          <a:p>
            <a:pPr lvl="1" eaLnBrk="1" hangingPunct="1"/>
            <a:r>
              <a:rPr kumimoji="1" lang="zh-CN" altLang="en-US" dirty="0"/>
              <a:t>在维度相同的前提下，最高维大小可以与实参数组不同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kumimoji="1" lang="en-US" altLang="zh-CN" dirty="0"/>
          </a:p>
        </p:txBody>
      </p:sp>
      <p:sp>
        <p:nvSpPr>
          <p:cNvPr id="230404" name="Text Box 4"/>
          <p:cNvSpPr txBox="1">
            <a:spLocks noChangeArrowheads="1"/>
          </p:cNvSpPr>
          <p:nvPr/>
        </p:nvSpPr>
        <p:spPr bwMode="auto">
          <a:xfrm>
            <a:off x="0" y="4583379"/>
            <a:ext cx="5966460" cy="230832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00000"/>
              </a:lnSpc>
              <a:defRPr>
                <a:latin typeface="+mj-lt"/>
                <a:ea typeface="微软雅黑" panose="020B0503020204020204" pitchFamily="34" charset="-122"/>
              </a:defRPr>
            </a:lvl1pPr>
            <a:lvl2pPr lvl="1">
              <a:lnSpc>
                <a:spcPct val="100000"/>
              </a:lnSpc>
              <a:defRPr>
                <a:latin typeface="+mj-lt"/>
                <a:ea typeface="微软雅黑" panose="020B0503020204020204" pitchFamily="34" charset="-122"/>
              </a:defRPr>
            </a:lvl2pPr>
            <a:lvl3pPr lvl="2">
              <a:defRPr>
                <a:latin typeface="+mj-lt"/>
                <a:ea typeface="微软雅黑" panose="020B0503020204020204" pitchFamily="34" charset="-122"/>
              </a:defRPr>
            </a:lvl3pPr>
          </a:lstStyle>
          <a:p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0F68A0"/>
                </a:solidFill>
                <a:latin typeface="Menlo" panose="020B0609030804020204" pitchFamily="49" charset="0"/>
              </a:rPr>
              <a:t>max_value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array[][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4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]);</a:t>
            </a:r>
          </a:p>
          <a:p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-US" altLang="zh-CN" sz="16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a[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3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][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4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] =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{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3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5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7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},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{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4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6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8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},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{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4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9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16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>
                <a:solidFill>
                  <a:srgbClr val="C41A16"/>
                </a:solidFill>
                <a:latin typeface="Menlo" panose="020B0609030804020204" pitchFamily="49" charset="0"/>
              </a:rPr>
              <a:t>"max value is %d\n"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600" dirty="0" err="1">
                <a:solidFill>
                  <a:srgbClr val="26474B"/>
                </a:solidFill>
                <a:latin typeface="Menlo" panose="020B0609030804020204" pitchFamily="49" charset="0"/>
              </a:rPr>
              <a:t>max_value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(a));</a:t>
            </a:r>
            <a:endParaRPr lang="en-US" altLang="zh-CN" sz="16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230405" name="Text Box 5"/>
          <p:cNvSpPr txBox="1">
            <a:spLocks noChangeArrowheads="1"/>
          </p:cNvSpPr>
          <p:nvPr/>
        </p:nvSpPr>
        <p:spPr bwMode="auto">
          <a:xfrm>
            <a:off x="4423409" y="3451541"/>
            <a:ext cx="4720591" cy="280076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00000"/>
              </a:lnSpc>
              <a:defRPr>
                <a:latin typeface="+mj-lt"/>
                <a:ea typeface="微软雅黑" panose="020B0503020204020204" pitchFamily="34" charset="-122"/>
              </a:defRPr>
            </a:lvl1pPr>
            <a:lvl2pPr lvl="1">
              <a:lnSpc>
                <a:spcPct val="100000"/>
              </a:lnSpc>
              <a:defRPr>
                <a:latin typeface="+mj-lt"/>
                <a:ea typeface="微软雅黑" panose="020B0503020204020204" pitchFamily="34" charset="-122"/>
              </a:defRPr>
            </a:lvl2pPr>
            <a:lvl3pPr lvl="2">
              <a:defRPr>
                <a:latin typeface="+mj-lt"/>
                <a:ea typeface="微软雅黑" panose="020B0503020204020204" pitchFamily="34" charset="-122"/>
              </a:defRPr>
            </a:lvl3pPr>
          </a:lstStyle>
          <a:p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0F68A0"/>
                </a:solidFill>
                <a:latin typeface="Menlo" panose="020B0609030804020204" pitchFamily="49" charset="0"/>
              </a:rPr>
              <a:t>max_value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array[][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4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])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max = array[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][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for</a:t>
            </a:r>
            <a:r>
              <a:rPr lang="zh-CN" altLang="en-US" sz="1600" dirty="0">
                <a:solidFill>
                  <a:srgbClr val="AA0D91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sz="16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&lt;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3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sz="16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++)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for</a:t>
            </a:r>
            <a:r>
              <a:rPr lang="zh-CN" altLang="en-US" sz="1600" dirty="0">
                <a:solidFill>
                  <a:srgbClr val="AA0D91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j =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; j &lt;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4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sz="1600" dirty="0" err="1">
                <a:solidFill>
                  <a:srgbClr val="000000"/>
                </a:solidFill>
                <a:latin typeface="Menlo" panose="020B0609030804020204" pitchFamily="49" charset="0"/>
              </a:rPr>
              <a:t>j++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(array[</a:t>
            </a:r>
            <a:r>
              <a:rPr lang="en-US" altLang="zh-CN" sz="16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][j] &gt; max)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    max= array[</a:t>
            </a:r>
            <a:r>
              <a:rPr lang="en-US" altLang="zh-CN" sz="16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][j];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max;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  <a:r>
              <a:rPr lang="zh-CN" altLang="en-US" sz="1600" dirty="0"/>
              <a:t>　　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数组作为函数参数</a:t>
            </a:r>
            <a:r>
              <a:rPr lang="zh-CN" altLang="en-US" sz="2400" dirty="0">
                <a:solidFill>
                  <a:srgbClr val="FFFF00"/>
                </a:solidFill>
              </a:rPr>
              <a:t>：多维数组参数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96683" y="3718824"/>
            <a:ext cx="41713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例，求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3x4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矩阵所有元素中的最大值。</a:t>
            </a:r>
          </a:p>
        </p:txBody>
      </p:sp>
    </p:spTree>
    <p:extLst>
      <p:ext uri="{BB962C8B-B14F-4D97-AF65-F5344CB8AC3E}">
        <p14:creationId xmlns:p14="http://schemas.microsoft.com/office/powerpoint/2010/main" val="3636844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11539"/>
          <a:stretch/>
        </p:blipFill>
        <p:spPr>
          <a:xfrm>
            <a:off x="1879655" y="2471625"/>
            <a:ext cx="5384689" cy="3263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本节课主要内容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7371" y="1348269"/>
            <a:ext cx="8403771" cy="1406416"/>
          </a:xfrm>
        </p:spPr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C00000"/>
                </a:solidFill>
              </a:rPr>
              <a:t>分治与递归</a:t>
            </a:r>
            <a:endParaRPr lang="en-US" altLang="zh-CN" b="1" dirty="0">
              <a:solidFill>
                <a:srgbClr val="C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889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23</a:t>
            </a:fld>
            <a:endParaRPr lang="zh-CN" alt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683966" y="3130484"/>
            <a:ext cx="1600200" cy="197643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750"/>
              </a:spcBef>
            </a:pPr>
            <a:endParaRPr lang="en-US" altLang="zh-CN" sz="16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spcBef>
                <a:spcPts val="750"/>
              </a:spcBef>
            </a:pPr>
            <a:endParaRPr lang="en-US" altLang="zh-CN" sz="16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spcBef>
                <a:spcPts val="750"/>
              </a:spcBef>
            </a:pPr>
            <a:endParaRPr lang="en-US" altLang="zh-CN" sz="16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spcBef>
                <a:spcPts val="750"/>
              </a:spcBef>
            </a:pPr>
            <a:endParaRPr lang="en-US" altLang="zh-CN" sz="16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spcBef>
                <a:spcPts val="750"/>
              </a:spcBef>
            </a:pPr>
            <a:endParaRPr lang="en-US" altLang="zh-CN" sz="16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spcBef>
                <a:spcPts val="750"/>
              </a:spcBef>
            </a:pPr>
            <a:endParaRPr lang="zh-CN" altLang="en-US" sz="16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auto">
          <a:xfrm>
            <a:off x="798266" y="3244784"/>
            <a:ext cx="1314450" cy="2857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20000"/>
              </a:spcBef>
            </a:pPr>
            <a:r>
              <a:rPr kumimoji="1" lang="zh-CN" altLang="en-US" sz="135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开始</a:t>
            </a:r>
          </a:p>
        </p:txBody>
      </p:sp>
      <p:sp>
        <p:nvSpPr>
          <p:cNvPr id="13" name="Rectangle 8"/>
          <p:cNvSpPr>
            <a:spLocks noChangeArrowheads="1"/>
          </p:cNvSpPr>
          <p:nvPr/>
        </p:nvSpPr>
        <p:spPr bwMode="auto">
          <a:xfrm>
            <a:off x="798266" y="3930584"/>
            <a:ext cx="1314450" cy="2857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20000"/>
              </a:spcBef>
            </a:pPr>
            <a:r>
              <a:rPr kumimoji="1" lang="zh-CN" altLang="en-US" sz="135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  <a:r>
              <a:rPr kumimoji="1" lang="en-US" altLang="zh-CN" sz="135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kumimoji="1" lang="zh-CN" altLang="en-US" sz="135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798266" y="4616384"/>
            <a:ext cx="1314450" cy="2857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20000"/>
              </a:spcBef>
            </a:pPr>
            <a:r>
              <a:rPr kumimoji="1" lang="zh-CN" altLang="en-US" sz="135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结束</a:t>
            </a:r>
          </a:p>
        </p:txBody>
      </p:sp>
      <p:sp>
        <p:nvSpPr>
          <p:cNvPr id="20" name="Line 15"/>
          <p:cNvSpPr>
            <a:spLocks noChangeShapeType="1"/>
          </p:cNvSpPr>
          <p:nvPr/>
        </p:nvSpPr>
        <p:spPr bwMode="auto">
          <a:xfrm>
            <a:off x="1426916" y="3530534"/>
            <a:ext cx="0" cy="400050"/>
          </a:xfrm>
          <a:prstGeom prst="line">
            <a:avLst/>
          </a:prstGeom>
          <a:noFill/>
          <a:ln w="31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Line 16"/>
          <p:cNvSpPr>
            <a:spLocks noChangeShapeType="1"/>
          </p:cNvSpPr>
          <p:nvPr/>
        </p:nvSpPr>
        <p:spPr bwMode="auto">
          <a:xfrm flipV="1">
            <a:off x="2112716" y="3416234"/>
            <a:ext cx="742950" cy="514350"/>
          </a:xfrm>
          <a:prstGeom prst="line">
            <a:avLst/>
          </a:prstGeom>
          <a:noFill/>
          <a:ln w="63500">
            <a:solidFill>
              <a:srgbClr val="4382C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Line 22"/>
          <p:cNvSpPr>
            <a:spLocks noChangeShapeType="1"/>
          </p:cNvSpPr>
          <p:nvPr/>
        </p:nvSpPr>
        <p:spPr bwMode="auto">
          <a:xfrm flipH="1" flipV="1">
            <a:off x="2112716" y="4159184"/>
            <a:ext cx="742950" cy="571500"/>
          </a:xfrm>
          <a:prstGeom prst="line">
            <a:avLst/>
          </a:prstGeom>
          <a:noFill/>
          <a:ln w="63500">
            <a:solidFill>
              <a:srgbClr val="4382C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Line 23"/>
          <p:cNvSpPr>
            <a:spLocks noChangeShapeType="1"/>
          </p:cNvSpPr>
          <p:nvPr/>
        </p:nvSpPr>
        <p:spPr bwMode="auto">
          <a:xfrm>
            <a:off x="1426916" y="4216334"/>
            <a:ext cx="0" cy="400050"/>
          </a:xfrm>
          <a:prstGeom prst="line">
            <a:avLst/>
          </a:prstGeom>
          <a:noFill/>
          <a:ln w="317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Rectangle 24"/>
          <p:cNvSpPr>
            <a:spLocks noChangeArrowheads="1"/>
          </p:cNvSpPr>
          <p:nvPr/>
        </p:nvSpPr>
        <p:spPr bwMode="auto">
          <a:xfrm>
            <a:off x="855416" y="2844734"/>
            <a:ext cx="131445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kumimoji="1" lang="en-US" altLang="zh-CN" sz="15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</a:t>
            </a:r>
            <a:r>
              <a:rPr kumimoji="1" lang="zh-CN" altLang="en-US" sz="15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</a:p>
        </p:txBody>
      </p:sp>
      <p:sp>
        <p:nvSpPr>
          <p:cNvPr id="36" name="Line 16"/>
          <p:cNvSpPr>
            <a:spLocks noChangeShapeType="1"/>
          </p:cNvSpPr>
          <p:nvPr/>
        </p:nvSpPr>
        <p:spPr bwMode="auto">
          <a:xfrm flipV="1">
            <a:off x="4182148" y="3438292"/>
            <a:ext cx="742950" cy="514350"/>
          </a:xfrm>
          <a:prstGeom prst="line">
            <a:avLst/>
          </a:prstGeom>
          <a:noFill/>
          <a:ln w="63500">
            <a:solidFill>
              <a:srgbClr val="4382C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Line 22"/>
          <p:cNvSpPr>
            <a:spLocks noChangeShapeType="1"/>
          </p:cNvSpPr>
          <p:nvPr/>
        </p:nvSpPr>
        <p:spPr bwMode="auto">
          <a:xfrm flipH="1" flipV="1">
            <a:off x="4182148" y="4181242"/>
            <a:ext cx="742950" cy="571500"/>
          </a:xfrm>
          <a:prstGeom prst="line">
            <a:avLst/>
          </a:prstGeom>
          <a:noFill/>
          <a:ln w="63500">
            <a:solidFill>
              <a:srgbClr val="4382C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Line 16"/>
          <p:cNvSpPr>
            <a:spLocks noChangeShapeType="1"/>
          </p:cNvSpPr>
          <p:nvPr/>
        </p:nvSpPr>
        <p:spPr bwMode="auto">
          <a:xfrm flipV="1">
            <a:off x="6265113" y="3450324"/>
            <a:ext cx="742950" cy="514350"/>
          </a:xfrm>
          <a:prstGeom prst="line">
            <a:avLst/>
          </a:prstGeom>
          <a:noFill/>
          <a:ln w="63500">
            <a:solidFill>
              <a:srgbClr val="4382C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Line 22"/>
          <p:cNvSpPr>
            <a:spLocks noChangeShapeType="1"/>
          </p:cNvSpPr>
          <p:nvPr/>
        </p:nvSpPr>
        <p:spPr bwMode="auto">
          <a:xfrm flipH="1" flipV="1">
            <a:off x="6265113" y="4193274"/>
            <a:ext cx="742950" cy="571500"/>
          </a:xfrm>
          <a:prstGeom prst="line">
            <a:avLst/>
          </a:prstGeom>
          <a:noFill/>
          <a:ln w="63500">
            <a:solidFill>
              <a:srgbClr val="4382C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Rectangle 25"/>
          <p:cNvSpPr>
            <a:spLocks noChangeArrowheads="1"/>
          </p:cNvSpPr>
          <p:nvPr/>
        </p:nvSpPr>
        <p:spPr bwMode="auto">
          <a:xfrm>
            <a:off x="7008063" y="2878824"/>
            <a:ext cx="131445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kumimoji="1" lang="en-US" altLang="zh-CN" sz="15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kumimoji="1" lang="zh-CN" altLang="en-US" sz="15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函数定义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6808038" y="3146901"/>
            <a:ext cx="1600200" cy="1976438"/>
            <a:chOff x="6808038" y="3146901"/>
            <a:chExt cx="1600200" cy="1976438"/>
          </a:xfrm>
        </p:grpSpPr>
        <p:sp>
          <p:nvSpPr>
            <p:cNvPr id="52" name="Rectangle 4"/>
            <p:cNvSpPr>
              <a:spLocks noChangeArrowheads="1"/>
            </p:cNvSpPr>
            <p:nvPr/>
          </p:nvSpPr>
          <p:spPr bwMode="auto">
            <a:xfrm>
              <a:off x="6808038" y="3146901"/>
              <a:ext cx="1600200" cy="197643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zh-CN" altLang="en-US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Rectangle 10"/>
            <p:cNvSpPr>
              <a:spLocks noChangeArrowheads="1"/>
            </p:cNvSpPr>
            <p:nvPr/>
          </p:nvSpPr>
          <p:spPr bwMode="auto">
            <a:xfrm>
              <a:off x="7008063" y="3278874"/>
              <a:ext cx="1314450" cy="28575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135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开始</a:t>
              </a:r>
            </a:p>
          </p:txBody>
        </p:sp>
        <p:sp>
          <p:nvSpPr>
            <p:cNvPr id="54" name="Rectangle 11"/>
            <p:cNvSpPr>
              <a:spLocks noChangeArrowheads="1"/>
            </p:cNvSpPr>
            <p:nvPr/>
          </p:nvSpPr>
          <p:spPr bwMode="auto">
            <a:xfrm>
              <a:off x="6903565" y="3964674"/>
              <a:ext cx="897787" cy="28575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13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调用</a:t>
              </a:r>
              <a:r>
                <a:rPr kumimoji="1" lang="en-US" altLang="zh-CN" sz="13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kumimoji="1" lang="zh-CN" altLang="en-US" sz="13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</a:t>
              </a:r>
            </a:p>
          </p:txBody>
        </p:sp>
        <p:sp>
          <p:nvSpPr>
            <p:cNvPr id="55" name="Rectangle 12"/>
            <p:cNvSpPr>
              <a:spLocks noChangeArrowheads="1"/>
            </p:cNvSpPr>
            <p:nvPr/>
          </p:nvSpPr>
          <p:spPr bwMode="auto">
            <a:xfrm>
              <a:off x="7008063" y="4650474"/>
              <a:ext cx="1314450" cy="28575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135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结束</a:t>
              </a:r>
            </a:p>
          </p:txBody>
        </p:sp>
        <p:sp>
          <p:nvSpPr>
            <p:cNvPr id="57" name="Line 17"/>
            <p:cNvSpPr>
              <a:spLocks noChangeShapeType="1"/>
            </p:cNvSpPr>
            <p:nvPr/>
          </p:nvSpPr>
          <p:spPr bwMode="auto">
            <a:xfrm flipH="1">
              <a:off x="7366005" y="3564624"/>
              <a:ext cx="327858" cy="4000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prstDash val="dash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Line 21"/>
            <p:cNvSpPr>
              <a:spLocks noChangeShapeType="1"/>
            </p:cNvSpPr>
            <p:nvPr/>
          </p:nvSpPr>
          <p:spPr bwMode="auto">
            <a:xfrm>
              <a:off x="7379538" y="4289900"/>
              <a:ext cx="314325" cy="360573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prstDash val="dash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Line 17"/>
            <p:cNvSpPr>
              <a:spLocks noChangeShapeType="1"/>
            </p:cNvSpPr>
            <p:nvPr/>
          </p:nvSpPr>
          <p:spPr bwMode="auto">
            <a:xfrm>
              <a:off x="8111965" y="3552384"/>
              <a:ext cx="13533" cy="111600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4725073" y="2866792"/>
            <a:ext cx="1600200" cy="2244515"/>
            <a:chOff x="4725073" y="2866792"/>
            <a:chExt cx="1600200" cy="2244515"/>
          </a:xfrm>
        </p:grpSpPr>
        <p:sp>
          <p:nvSpPr>
            <p:cNvPr id="32" name="Rectangle 4"/>
            <p:cNvSpPr>
              <a:spLocks noChangeArrowheads="1"/>
            </p:cNvSpPr>
            <p:nvPr/>
          </p:nvSpPr>
          <p:spPr bwMode="auto">
            <a:xfrm>
              <a:off x="4725073" y="3134869"/>
              <a:ext cx="1600200" cy="197643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zh-CN" altLang="en-US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Rectangle 10"/>
            <p:cNvSpPr>
              <a:spLocks noChangeArrowheads="1"/>
            </p:cNvSpPr>
            <p:nvPr/>
          </p:nvSpPr>
          <p:spPr bwMode="auto">
            <a:xfrm>
              <a:off x="4925098" y="3266842"/>
              <a:ext cx="1314450" cy="28575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135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开始</a:t>
              </a:r>
            </a:p>
          </p:txBody>
        </p:sp>
        <p:sp>
          <p:nvSpPr>
            <p:cNvPr id="34" name="Rectangle 11"/>
            <p:cNvSpPr>
              <a:spLocks noChangeArrowheads="1"/>
            </p:cNvSpPr>
            <p:nvPr/>
          </p:nvSpPr>
          <p:spPr bwMode="auto">
            <a:xfrm>
              <a:off x="4820600" y="3952642"/>
              <a:ext cx="897787" cy="28575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13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调用</a:t>
              </a:r>
              <a:r>
                <a:rPr kumimoji="1" lang="en-US" altLang="zh-CN" sz="13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kumimoji="1" lang="zh-CN" altLang="en-US" sz="13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</a:t>
              </a:r>
            </a:p>
          </p:txBody>
        </p:sp>
        <p:sp>
          <p:nvSpPr>
            <p:cNvPr id="35" name="Rectangle 12"/>
            <p:cNvSpPr>
              <a:spLocks noChangeArrowheads="1"/>
            </p:cNvSpPr>
            <p:nvPr/>
          </p:nvSpPr>
          <p:spPr bwMode="auto">
            <a:xfrm>
              <a:off x="4925098" y="4638442"/>
              <a:ext cx="1314450" cy="28575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135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结束</a:t>
              </a:r>
            </a:p>
          </p:txBody>
        </p:sp>
        <p:sp>
          <p:nvSpPr>
            <p:cNvPr id="40" name="Rectangle 25"/>
            <p:cNvSpPr>
              <a:spLocks noChangeArrowheads="1"/>
            </p:cNvSpPr>
            <p:nvPr/>
          </p:nvSpPr>
          <p:spPr bwMode="auto">
            <a:xfrm>
              <a:off x="4925098" y="2866792"/>
              <a:ext cx="1314450" cy="228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kumimoji="1" lang="en-US" altLang="zh-CN" sz="1500" b="1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kumimoji="1" lang="zh-CN" altLang="en-US" sz="1500" b="1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函数定义</a:t>
              </a:r>
            </a:p>
          </p:txBody>
        </p:sp>
        <p:sp>
          <p:nvSpPr>
            <p:cNvPr id="63" name="Line 17"/>
            <p:cNvSpPr>
              <a:spLocks noChangeShapeType="1"/>
            </p:cNvSpPr>
            <p:nvPr/>
          </p:nvSpPr>
          <p:spPr bwMode="auto">
            <a:xfrm flipH="1">
              <a:off x="5160464" y="3576091"/>
              <a:ext cx="327858" cy="4000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Line 21"/>
            <p:cNvSpPr>
              <a:spLocks noChangeShapeType="1"/>
            </p:cNvSpPr>
            <p:nvPr/>
          </p:nvSpPr>
          <p:spPr bwMode="auto">
            <a:xfrm>
              <a:off x="5173997" y="4301367"/>
              <a:ext cx="314325" cy="360573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Line 17"/>
            <p:cNvSpPr>
              <a:spLocks noChangeShapeType="1"/>
            </p:cNvSpPr>
            <p:nvPr/>
          </p:nvSpPr>
          <p:spPr bwMode="auto">
            <a:xfrm>
              <a:off x="5846264" y="3563851"/>
              <a:ext cx="13533" cy="111600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prstDash val="dash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2655641" y="2844734"/>
            <a:ext cx="1600200" cy="2244515"/>
            <a:chOff x="2655641" y="2844734"/>
            <a:chExt cx="1600200" cy="2244515"/>
          </a:xfrm>
        </p:grpSpPr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2655641" y="3112811"/>
              <a:ext cx="1600200" cy="197643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en-US" altLang="zh-CN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90000"/>
                </a:lnSpc>
                <a:spcBef>
                  <a:spcPts val="750"/>
                </a:spcBef>
              </a:pPr>
              <a:endParaRPr lang="zh-CN" altLang="en-US" sz="16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Rectangle 10"/>
            <p:cNvSpPr>
              <a:spLocks noChangeArrowheads="1"/>
            </p:cNvSpPr>
            <p:nvPr/>
          </p:nvSpPr>
          <p:spPr bwMode="auto">
            <a:xfrm>
              <a:off x="2855666" y="3244784"/>
              <a:ext cx="1314450" cy="28575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135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开始</a:t>
              </a:r>
            </a:p>
          </p:txBody>
        </p:sp>
        <p:sp>
          <p:nvSpPr>
            <p:cNvPr id="16" name="Rectangle 11"/>
            <p:cNvSpPr>
              <a:spLocks noChangeArrowheads="1"/>
            </p:cNvSpPr>
            <p:nvPr/>
          </p:nvSpPr>
          <p:spPr bwMode="auto">
            <a:xfrm>
              <a:off x="2751168" y="3930584"/>
              <a:ext cx="897787" cy="28575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13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调用</a:t>
              </a:r>
              <a:r>
                <a:rPr kumimoji="1" lang="en-US" altLang="zh-CN" sz="13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kumimoji="1" lang="zh-CN" altLang="en-US" sz="135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</a:t>
              </a:r>
            </a:p>
          </p:txBody>
        </p:sp>
        <p:sp>
          <p:nvSpPr>
            <p:cNvPr id="17" name="Rectangle 12"/>
            <p:cNvSpPr>
              <a:spLocks noChangeArrowheads="1"/>
            </p:cNvSpPr>
            <p:nvPr/>
          </p:nvSpPr>
          <p:spPr bwMode="auto">
            <a:xfrm>
              <a:off x="2855666" y="4616384"/>
              <a:ext cx="1314450" cy="28575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135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结束</a:t>
              </a:r>
            </a:p>
          </p:txBody>
        </p:sp>
        <p:sp>
          <p:nvSpPr>
            <p:cNvPr id="30" name="Rectangle 25"/>
            <p:cNvSpPr>
              <a:spLocks noChangeArrowheads="1"/>
            </p:cNvSpPr>
            <p:nvPr/>
          </p:nvSpPr>
          <p:spPr bwMode="auto">
            <a:xfrm>
              <a:off x="2855666" y="2844734"/>
              <a:ext cx="1314450" cy="228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lnSpc>
                  <a:spcPct val="90000"/>
                </a:lnSpc>
                <a:spcBef>
                  <a:spcPct val="20000"/>
                </a:spcBef>
              </a:pPr>
              <a:r>
                <a:rPr kumimoji="1" lang="en-US" altLang="zh-CN" sz="1500" b="1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kumimoji="1" lang="zh-CN" altLang="en-US" sz="1500" b="1" dirty="0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函数定义</a:t>
              </a:r>
            </a:p>
          </p:txBody>
        </p:sp>
        <p:sp>
          <p:nvSpPr>
            <p:cNvPr id="67" name="Line 17"/>
            <p:cNvSpPr>
              <a:spLocks noChangeShapeType="1"/>
            </p:cNvSpPr>
            <p:nvPr/>
          </p:nvSpPr>
          <p:spPr bwMode="auto">
            <a:xfrm flipH="1">
              <a:off x="3161350" y="3541332"/>
              <a:ext cx="327858" cy="40005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Line 21"/>
            <p:cNvSpPr>
              <a:spLocks noChangeShapeType="1"/>
            </p:cNvSpPr>
            <p:nvPr/>
          </p:nvSpPr>
          <p:spPr bwMode="auto">
            <a:xfrm>
              <a:off x="3174883" y="4266608"/>
              <a:ext cx="314325" cy="360573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Line 17"/>
            <p:cNvSpPr>
              <a:spLocks noChangeShapeType="1"/>
            </p:cNvSpPr>
            <p:nvPr/>
          </p:nvSpPr>
          <p:spPr bwMode="auto">
            <a:xfrm>
              <a:off x="3847150" y="3529092"/>
              <a:ext cx="13533" cy="1116000"/>
            </a:xfrm>
            <a:prstGeom prst="line">
              <a:avLst/>
            </a:prstGeom>
            <a:noFill/>
            <a:ln w="3175">
              <a:solidFill>
                <a:schemeClr val="tx1"/>
              </a:solidFill>
              <a:prstDash val="dash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8542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用递归方法求</a:t>
            </a:r>
            <a:r>
              <a:rPr lang="en-US" altLang="zh-CN" dirty="0"/>
              <a:t>n!</a:t>
            </a:r>
            <a:endParaRPr lang="zh-CN" alt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：从实例讲起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24</a:t>
            </a:fld>
            <a:endParaRPr lang="zh-CN" altLang="en-US"/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788987" y="2534743"/>
            <a:ext cx="3475889" cy="24191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40000"/>
              </a:lnSpc>
            </a:pPr>
            <a:r>
              <a:rPr lang="zh-CN" altLang="en-US" b="1" dirty="0">
                <a:solidFill>
                  <a:srgbClr val="C00000"/>
                </a:solidFill>
                <a:latin typeface="+mj-lt"/>
                <a:ea typeface="微软雅黑" panose="020B0503020204020204" pitchFamily="34" charset="-122"/>
              </a:rPr>
              <a:t>问题分析：</a:t>
            </a:r>
            <a:endParaRPr lang="en-US" altLang="zh-CN" b="1" dirty="0">
              <a:solidFill>
                <a:srgbClr val="C00000"/>
              </a:solidFill>
              <a:latin typeface="+mj-lt"/>
              <a:ea typeface="微软雅黑" panose="020B0503020204020204" pitchFamily="34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dirty="0">
                <a:latin typeface="+mj-lt"/>
                <a:ea typeface="微软雅黑" panose="020B0503020204020204" pitchFamily="34" charset="-122"/>
              </a:rPr>
              <a:t>假如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n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是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5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，那么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5!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等于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5×4!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，而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4!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＝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4×3!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…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1!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＝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。</a:t>
            </a:r>
          </a:p>
          <a:p>
            <a:pPr eaLnBrk="1" hangingPunct="1">
              <a:lnSpc>
                <a:spcPct val="140000"/>
              </a:lnSpc>
            </a:pPr>
            <a:r>
              <a:rPr lang="zh-CN" altLang="en-US" dirty="0">
                <a:latin typeface="+mj-lt"/>
                <a:ea typeface="微软雅黑" panose="020B0503020204020204" pitchFamily="34" charset="-122"/>
              </a:rPr>
              <a:t>可用下面的递归公式表示：</a:t>
            </a:r>
          </a:p>
          <a:p>
            <a:pPr eaLnBrk="1" hangingPunct="1">
              <a:lnSpc>
                <a:spcPct val="140000"/>
              </a:lnSpc>
            </a:pPr>
            <a:r>
              <a:rPr lang="zh-CN" altLang="en-US" dirty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n!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＝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1		(n=0,1)</a:t>
            </a:r>
            <a:endParaRPr lang="zh-CN" altLang="en-US" dirty="0">
              <a:latin typeface="+mj-lt"/>
              <a:ea typeface="微软雅黑" panose="020B0503020204020204" pitchFamily="34" charset="-122"/>
            </a:endParaRPr>
          </a:p>
          <a:p>
            <a:pPr eaLnBrk="1" hangingPunct="1">
              <a:lnSpc>
                <a:spcPct val="140000"/>
              </a:lnSpc>
            </a:pPr>
            <a:r>
              <a:rPr lang="zh-CN" altLang="en-US" dirty="0">
                <a:latin typeface="+mj-lt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n!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＝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n·(n-1)!</a:t>
            </a:r>
            <a:r>
              <a:rPr lang="zh-CN" altLang="en-US" dirty="0">
                <a:latin typeface="+mj-lt"/>
                <a:ea typeface="微软雅黑" panose="020B0503020204020204" pitchFamily="34" charset="-122"/>
              </a:rPr>
              <a:t>   </a:t>
            </a:r>
            <a:r>
              <a:rPr lang="en-US" altLang="zh-CN" dirty="0">
                <a:latin typeface="+mj-lt"/>
                <a:ea typeface="微软雅黑" panose="020B0503020204020204" pitchFamily="34" charset="-122"/>
              </a:rPr>
              <a:t>	(n&gt;1)</a:t>
            </a:r>
            <a:endParaRPr lang="zh-CN" altLang="en-US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4264876" y="1898773"/>
            <a:ext cx="4516266" cy="38779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fact(</a:t>
            </a:r>
            <a:r>
              <a:rPr lang="en-US" altLang="zh-CN" sz="1400" b="1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b="1" dirty="0">
                <a:solidFill>
                  <a:srgbClr val="000000"/>
                </a:solidFill>
                <a:latin typeface="Menlo" panose="020B0609030804020204" pitchFamily="49" charset="0"/>
              </a:rPr>
              <a:t> 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r>
              <a:rPr lang="zh-CN" alt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(n  == 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n *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fact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b="1" dirty="0">
                <a:solidFill>
                  <a:srgbClr val="000000"/>
                </a:solidFill>
                <a:latin typeface="Menlo" panose="020B0609030804020204" pitchFamily="49" charset="0"/>
              </a:rPr>
              <a:t>n-</a:t>
            </a:r>
            <a:r>
              <a:rPr lang="en-US" altLang="zh-CN" sz="1400" b="1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US" altLang="zh-CN" dirty="0">
                <a:latin typeface="Helvetica" pitchFamily="2" charset="0"/>
              </a:rPr>
            </a:br>
            <a:endParaRPr lang="en-US" altLang="zh-CN" dirty="0">
              <a:latin typeface="Helvetica" pitchFamily="2" charset="0"/>
            </a:endParaRPr>
          </a:p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main(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n;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scanf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"%d"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&amp;n);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"%d!  =  %d 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n,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fact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(n));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965750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7372" y="1348268"/>
            <a:ext cx="4234970" cy="4828695"/>
          </a:xfrm>
        </p:spPr>
        <p:txBody>
          <a:bodyPr>
            <a:normAutofit/>
          </a:bodyPr>
          <a:lstStyle/>
          <a:p>
            <a:r>
              <a:rPr lang="zh-CN" altLang="en-US" dirty="0"/>
              <a:t>找出递归子结构性质</a:t>
            </a:r>
            <a:endParaRPr lang="en-US" altLang="zh-CN" dirty="0"/>
          </a:p>
          <a:p>
            <a:pPr lvl="1"/>
            <a:r>
              <a:rPr lang="zh-CN" altLang="en-US" dirty="0"/>
              <a:t>原问题的解包含子问题的解</a:t>
            </a:r>
            <a:endParaRPr lang="en-US" altLang="zh-CN" dirty="0"/>
          </a:p>
          <a:p>
            <a:pPr lvl="1"/>
            <a:r>
              <a:rPr lang="zh-CN" altLang="en-US" dirty="0"/>
              <a:t>用子问题的解递归定义原问题的解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递归算法设计的关键</a:t>
            </a:r>
            <a:endParaRPr lang="en-US" altLang="zh-CN" dirty="0"/>
          </a:p>
          <a:p>
            <a:pPr lvl="1"/>
            <a:r>
              <a:rPr lang="zh-CN" altLang="en-US" dirty="0"/>
              <a:t>找出递归关系式，</a:t>
            </a:r>
            <a:r>
              <a:rPr lang="zh-CN" altLang="en-US" b="1" dirty="0">
                <a:solidFill>
                  <a:srgbClr val="C00000"/>
                </a:solidFill>
              </a:rPr>
              <a:t>使得问题越来越简单</a:t>
            </a:r>
            <a:r>
              <a:rPr lang="zh-CN" altLang="en-US" b="1" dirty="0">
                <a:solidFill>
                  <a:srgbClr val="0000FF"/>
                </a:solidFill>
              </a:rPr>
              <a:t>，规模越来越小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找出</a:t>
            </a:r>
            <a:r>
              <a:rPr lang="zh-CN" altLang="en-US" b="1" dirty="0">
                <a:solidFill>
                  <a:srgbClr val="C00000"/>
                </a:solidFill>
              </a:rPr>
              <a:t>递归终止条件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：基本思想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25</a:t>
            </a:fld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1524349" y="5315912"/>
            <a:ext cx="3195685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dirty="0">
                <a:ea typeface="微软雅黑" panose="020B0503020204020204" pitchFamily="34" charset="-122"/>
              </a:rPr>
              <a:t>n!</a:t>
            </a:r>
            <a:r>
              <a:rPr lang="zh-CN" altLang="en-US" dirty="0">
                <a:ea typeface="微软雅黑" panose="020B0503020204020204" pitchFamily="34" charset="-122"/>
              </a:rPr>
              <a:t>＝</a:t>
            </a:r>
            <a:r>
              <a:rPr lang="en-US" altLang="zh-CN" dirty="0">
                <a:ea typeface="微软雅黑" panose="020B0503020204020204" pitchFamily="34" charset="-122"/>
              </a:rPr>
              <a:t>1		(n=0,1)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4349" y="4457479"/>
            <a:ext cx="3195685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zh-CN" dirty="0">
                <a:ea typeface="微软雅黑" panose="020B0503020204020204" pitchFamily="34" charset="-122"/>
              </a:rPr>
              <a:t>n!</a:t>
            </a:r>
            <a:r>
              <a:rPr lang="zh-CN" altLang="en-US" dirty="0">
                <a:ea typeface="微软雅黑" panose="020B0503020204020204" pitchFamily="34" charset="-122"/>
              </a:rPr>
              <a:t>＝</a:t>
            </a:r>
            <a:r>
              <a:rPr lang="en-US" altLang="zh-CN" dirty="0">
                <a:ea typeface="微软雅黑" panose="020B0503020204020204" pitchFamily="34" charset="-122"/>
              </a:rPr>
              <a:t>n·(n-1)!</a:t>
            </a:r>
            <a:r>
              <a:rPr lang="zh-CN" altLang="en-US" dirty="0">
                <a:ea typeface="微软雅黑" panose="020B0503020204020204" pitchFamily="34" charset="-122"/>
              </a:rPr>
              <a:t>   </a:t>
            </a:r>
            <a:r>
              <a:rPr lang="en-US" altLang="zh-CN" dirty="0">
                <a:ea typeface="微软雅黑" panose="020B0503020204020204" pitchFamily="34" charset="-122"/>
              </a:rPr>
              <a:t>	(n&gt;1)</a:t>
            </a:r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D6BE501C-044F-B14F-9136-513C93BB1D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4840" y="1692566"/>
            <a:ext cx="4516266" cy="387798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fact(</a:t>
            </a:r>
            <a:r>
              <a:rPr lang="en-US" altLang="zh-CN" sz="1400" b="1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b="1" dirty="0">
                <a:solidFill>
                  <a:srgbClr val="000000"/>
                </a:solidFill>
                <a:latin typeface="Menlo" panose="020B0609030804020204" pitchFamily="49" charset="0"/>
              </a:rPr>
              <a:t> 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r>
              <a:rPr lang="zh-CN" alt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(n  == 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n *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fact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b="1" dirty="0">
                <a:solidFill>
                  <a:srgbClr val="000000"/>
                </a:solidFill>
                <a:latin typeface="Menlo" panose="020B0609030804020204" pitchFamily="49" charset="0"/>
              </a:rPr>
              <a:t>n</a:t>
            </a:r>
            <a:r>
              <a:rPr lang="zh-CN" altLang="en-US" sz="1400" b="1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b="1" dirty="0">
                <a:solidFill>
                  <a:srgbClr val="000000"/>
                </a:solidFill>
                <a:latin typeface="Menlo" panose="020B0609030804020204" pitchFamily="49" charset="0"/>
              </a:rPr>
              <a:t>-</a:t>
            </a:r>
            <a:r>
              <a:rPr lang="zh-CN" altLang="en-US" sz="1400" b="1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b="1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US" altLang="zh-CN" dirty="0">
                <a:latin typeface="Helvetica" pitchFamily="2" charset="0"/>
              </a:rPr>
            </a:br>
            <a:endParaRPr lang="en-US" altLang="zh-CN" dirty="0">
              <a:latin typeface="Helvetica" pitchFamily="2" charset="0"/>
            </a:endParaRPr>
          </a:p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main(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n;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scanf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"%d"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&amp;n);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"%d!  =  %d 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n,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fact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(n));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790621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：编程模式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26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766482" y="1613308"/>
            <a:ext cx="7624483" cy="340484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if(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最简单情形，也就是终止条件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ts val="22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直接得到最简单情形的解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2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pPr>
              <a:lnSpc>
                <a:spcPts val="22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else {</a:t>
            </a:r>
          </a:p>
          <a:p>
            <a:pPr lvl="1">
              <a:lnSpc>
                <a:spcPts val="22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将原始问题转化为简单一些（降低问题规模）的</a:t>
            </a:r>
            <a:r>
              <a:rPr lang="zh-CN" altLang="en-US" sz="16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一个或多个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子问题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ts val="22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以递归方式逐个求解上述子问题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ts val="22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以合理有效的方式将这些子问题的解组装成原始问题的解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2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6514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计算</a:t>
            </a:r>
            <a:r>
              <a:rPr lang="en-US" altLang="zh-CN" dirty="0"/>
              <a:t>Fibonacci</a:t>
            </a:r>
            <a:r>
              <a:rPr lang="zh-CN" altLang="en-US" dirty="0"/>
              <a:t>数列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27</a:t>
            </a:fld>
            <a:endParaRPr lang="zh-CN" altLang="en-US"/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2</a:t>
            </a:r>
            <a:endParaRPr lang="zh-CN" alt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b="9483"/>
          <a:stretch/>
        </p:blipFill>
        <p:spPr>
          <a:xfrm>
            <a:off x="3475264" y="1925920"/>
            <a:ext cx="2344769" cy="289909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863521" y="5214854"/>
                <a:ext cx="5577040" cy="6865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lang="en-US" altLang="zh-CN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                                     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e>
                                </m:d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 b="0" i="1" smtClean="0">
                                        <a:latin typeface="Cambria Math" panose="02040503050406030204" pitchFamily="18" charset="0"/>
                                      </a:rPr>
                                      <m:t>−2</m:t>
                                    </m:r>
                                  </m:e>
                                </m:d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                       </m:t>
                                </m:r>
                              </m:e>
                            </m:mr>
                          </m:m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=1, 2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altLang="zh-CN" sz="2000" b="0" i="1" smtClean="0">
                                    <a:latin typeface="Cambria Math" panose="02040503050406030204" pitchFamily="18" charset="0"/>
                                  </a:rPr>
                                  <m:t>&gt;2   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0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3521" y="5214854"/>
                <a:ext cx="5577040" cy="68653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37074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1</a:t>
            </a:r>
            <a:endParaRPr lang="zh-CN" altLang="en-US" dirty="0"/>
          </a:p>
        </p:txBody>
      </p:sp>
      <p:sp>
        <p:nvSpPr>
          <p:cNvPr id="788484" name="Text Box 4"/>
          <p:cNvSpPr txBox="1">
            <a:spLocks noChangeArrowheads="1"/>
          </p:cNvSpPr>
          <p:nvPr/>
        </p:nvSpPr>
        <p:spPr bwMode="auto">
          <a:xfrm>
            <a:off x="1129552" y="1607672"/>
            <a:ext cx="7382435" cy="2824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200000"/>
              </a:lnSpc>
              <a:spcAft>
                <a:spcPts val="1200"/>
              </a:spcAft>
            </a:pPr>
            <a:r>
              <a:rPr kumimoji="1"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怎样编写这种程序？</a:t>
            </a:r>
            <a:endParaRPr kumimoji="1"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200000"/>
              </a:lnSpc>
              <a:buFont typeface="+mj-ea"/>
              <a:buAutoNum type="circleNumDbPlain"/>
            </a:pP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先从最简单的情况分析起；</a:t>
            </a:r>
            <a:endParaRPr kumimoji="1"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eaLnBrk="1" hangingPunct="1">
              <a:lnSpc>
                <a:spcPct val="200000"/>
              </a:lnSpc>
              <a:buFont typeface="+mj-ea"/>
              <a:buAutoNum type="circleNumDbPlain"/>
            </a:pP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逐渐增加难度，归纳总结出思路。</a:t>
            </a:r>
          </a:p>
        </p:txBody>
      </p:sp>
      <p:sp>
        <p:nvSpPr>
          <p:cNvPr id="5" name="Cloud Callout 4"/>
          <p:cNvSpPr/>
          <p:nvPr/>
        </p:nvSpPr>
        <p:spPr>
          <a:xfrm>
            <a:off x="3186953" y="4843576"/>
            <a:ext cx="5413816" cy="1161838"/>
          </a:xfrm>
          <a:prstGeom prst="cloudCallout">
            <a:avLst>
              <a:gd name="adj1" fmla="val -34677"/>
              <a:gd name="adj2" fmla="val -77976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也可以反过来，先建立一般递归关系，然后分析和确定边界</a:t>
            </a:r>
          </a:p>
        </p:txBody>
      </p:sp>
    </p:spTree>
    <p:extLst>
      <p:ext uri="{BB962C8B-B14F-4D97-AF65-F5344CB8AC3E}">
        <p14:creationId xmlns:p14="http://schemas.microsoft.com/office/powerpoint/2010/main" val="43966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88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88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29</a:t>
            </a:fld>
            <a:endParaRPr lang="zh-CN" altLang="en-US"/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1</a:t>
            </a:r>
            <a:endParaRPr lang="zh-CN" altLang="en-US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374417" y="1367762"/>
            <a:ext cx="6013683" cy="310854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long</a:t>
            </a:r>
            <a:r>
              <a:rPr lang="zh-CN" altLang="en-US" sz="1400" dirty="0">
                <a:solidFill>
                  <a:srgbClr val="AA0D91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Fibonacci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n);</a:t>
            </a:r>
            <a:endParaRPr lang="en-US" altLang="zh-CN" sz="1400" dirty="0">
              <a:solidFill>
                <a:srgbClr val="0F68A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r>
              <a:rPr lang="zh-CN" altLang="en-US" sz="1400" dirty="0">
                <a:solidFill>
                  <a:srgbClr val="AA0D91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n;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scanf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"%d"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&amp;n);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for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&lt;= n; 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"%12ld"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Fibonacci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%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4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==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9" name="Rectangle 8"/>
          <p:cNvSpPr/>
          <p:nvPr/>
        </p:nvSpPr>
        <p:spPr>
          <a:xfrm>
            <a:off x="3120390" y="3402585"/>
            <a:ext cx="5682007" cy="25545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long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0F68A0"/>
                </a:solidFill>
                <a:latin typeface="Menlo" panose="020B0609030804020204" pitchFamily="49" charset="0"/>
              </a:rPr>
              <a:t>Fibonacci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n) {</a:t>
            </a:r>
            <a:endParaRPr lang="en-US" altLang="zh-CN" sz="16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long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f;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(n ==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|| n ==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f =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f =</a:t>
            </a:r>
            <a:r>
              <a:rPr lang="en-US" altLang="zh-CN" sz="1600" dirty="0">
                <a:solidFill>
                  <a:srgbClr val="26474B"/>
                </a:solidFill>
                <a:latin typeface="Menlo" panose="020B0609030804020204" pitchFamily="49" charset="0"/>
              </a:rPr>
              <a:t> Fibonacci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(n-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 +</a:t>
            </a:r>
            <a:r>
              <a:rPr lang="en-US" altLang="zh-CN" sz="1600" dirty="0">
                <a:solidFill>
                  <a:srgbClr val="26474B"/>
                </a:solidFill>
                <a:latin typeface="Menlo" panose="020B0609030804020204" pitchFamily="49" charset="0"/>
              </a:rPr>
              <a:t> Fibonacci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(n-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f;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062110" y="3577949"/>
            <a:ext cx="2686569" cy="1903280"/>
            <a:chOff x="6062110" y="3577949"/>
            <a:chExt cx="2686569" cy="1903280"/>
          </a:xfrm>
        </p:grpSpPr>
        <p:sp>
          <p:nvSpPr>
            <p:cNvPr id="10" name="TextBox 9"/>
            <p:cNvSpPr txBox="1"/>
            <p:nvPr/>
          </p:nvSpPr>
          <p:spPr>
            <a:xfrm>
              <a:off x="6062110" y="3577949"/>
              <a:ext cx="26865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err="1">
                  <a:solidFill>
                    <a:srgbClr val="C00000"/>
                  </a:solidFill>
                  <a:latin typeface="+mj-lt"/>
                </a:rPr>
                <a:t>printf</a:t>
              </a:r>
              <a:r>
                <a:rPr lang="en-US" altLang="zh-CN" b="1" dirty="0">
                  <a:solidFill>
                    <a:srgbClr val="C00000"/>
                  </a:solidFill>
                  <a:latin typeface="+mj-lt"/>
                </a:rPr>
                <a:t>(“f(%d) begins\n”, n);</a:t>
              </a:r>
              <a:endParaRPr lang="zh-CN" altLang="en-US" b="1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62110" y="5111897"/>
              <a:ext cx="2431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err="1">
                  <a:solidFill>
                    <a:srgbClr val="C00000"/>
                  </a:solidFill>
                  <a:latin typeface="+mj-lt"/>
                </a:rPr>
                <a:t>printf</a:t>
              </a:r>
              <a:r>
                <a:rPr lang="en-US" altLang="zh-CN" b="1" dirty="0">
                  <a:solidFill>
                    <a:srgbClr val="C00000"/>
                  </a:solidFill>
                  <a:latin typeface="+mj-lt"/>
                </a:rPr>
                <a:t>(“f(%d) ends\n”, n);</a:t>
              </a:r>
              <a:endParaRPr lang="zh-CN" altLang="en-US" b="1" dirty="0">
                <a:solidFill>
                  <a:srgbClr val="C00000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00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3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23EC3B5-8BAB-544B-B78B-E3C3EFA0910A}"/>
              </a:ext>
            </a:extLst>
          </p:cNvPr>
          <p:cNvSpPr txBox="1"/>
          <p:nvPr/>
        </p:nvSpPr>
        <p:spPr>
          <a:xfrm>
            <a:off x="175846" y="1291570"/>
            <a:ext cx="879230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因为没有</a:t>
            </a:r>
            <a:r>
              <a:rPr kumimoji="1" lang="en-US" altLang="zh-CN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#include</a:t>
            </a:r>
            <a:r>
              <a:rPr kumimoji="1"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必要的头文件？？？</a:t>
            </a:r>
            <a:endParaRPr kumimoji="1" lang="en-US" altLang="zh-CN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kumimoji="1" lang="en-US" altLang="zh-CN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不！！！！！</a:t>
            </a:r>
            <a:endParaRPr kumimoji="1" lang="en-US" altLang="zh-CN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kumimoji="1" lang="en-US" altLang="zh-CN" sz="28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是因为，没有遵守课上讲的规则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B8F0B8B-8175-D34B-8E7F-83EDDB9FAB49}"/>
              </a:ext>
            </a:extLst>
          </p:cNvPr>
          <p:cNvSpPr txBox="1"/>
          <p:nvPr/>
        </p:nvSpPr>
        <p:spPr>
          <a:xfrm>
            <a:off x="1267291" y="3950270"/>
            <a:ext cx="6623929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周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PPT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P17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原文“先声明，后调用，定义在哪无所谓”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P57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原文“扩展名为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.c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的源文件，是最小编译单元”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P57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原文“有头文件替换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……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引入了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scanf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的声明”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          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P61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原文“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MatchCompare.h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不直接参与”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E5B0FE5-FB57-474A-B427-27AFFDDAAD71}"/>
              </a:ext>
            </a:extLst>
          </p:cNvPr>
          <p:cNvSpPr/>
          <p:nvPr/>
        </p:nvSpPr>
        <p:spPr>
          <a:xfrm>
            <a:off x="374417" y="5428560"/>
            <a:ext cx="8604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在任何一个</a:t>
            </a:r>
            <a:r>
              <a:rPr kumimoji="1" lang="en-US" altLang="zh-CN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.c</a:t>
            </a:r>
            <a:r>
              <a:rPr kumimoji="1"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源文件中，都应通过</a:t>
            </a:r>
            <a:r>
              <a:rPr kumimoji="1" lang="en-US" altLang="zh-CN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#include</a:t>
            </a:r>
            <a:r>
              <a:rPr kumimoji="1" lang="zh-CN" altLang="en-US" sz="20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，包含任何被调用函数的声明和自身对应的头文件</a:t>
            </a:r>
            <a:endParaRPr lang="zh-CN" alt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6629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30</a:t>
            </a:fld>
            <a:endParaRPr lang="zh-CN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700728" y="1205148"/>
            <a:ext cx="117692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f(5) begins</a:t>
            </a:r>
          </a:p>
          <a:p>
            <a:r>
              <a:rPr lang="en-US" altLang="zh-CN" dirty="0"/>
              <a:t>f(4) begins</a:t>
            </a:r>
          </a:p>
          <a:p>
            <a:r>
              <a:rPr lang="en-US" altLang="zh-CN" dirty="0"/>
              <a:t>f(3) begins</a:t>
            </a:r>
          </a:p>
          <a:p>
            <a:r>
              <a:rPr lang="en-US" altLang="zh-CN" dirty="0"/>
              <a:t>f(2) begins</a:t>
            </a:r>
          </a:p>
          <a:p>
            <a:r>
              <a:rPr lang="en-US" altLang="zh-CN" dirty="0"/>
              <a:t>f(2) ends</a:t>
            </a:r>
          </a:p>
          <a:p>
            <a:r>
              <a:rPr lang="en-US" altLang="zh-CN" dirty="0"/>
              <a:t>f(1) begins</a:t>
            </a:r>
          </a:p>
          <a:p>
            <a:r>
              <a:rPr lang="en-US" altLang="zh-CN" dirty="0"/>
              <a:t>f(1) ends</a:t>
            </a:r>
          </a:p>
          <a:p>
            <a:r>
              <a:rPr lang="en-US" altLang="zh-CN" dirty="0"/>
              <a:t>f(3) ends</a:t>
            </a:r>
          </a:p>
          <a:p>
            <a:r>
              <a:rPr lang="en-US" altLang="zh-CN" dirty="0"/>
              <a:t>f(2) begins</a:t>
            </a:r>
          </a:p>
          <a:p>
            <a:r>
              <a:rPr lang="en-US" altLang="zh-CN" dirty="0"/>
              <a:t>f(2) ends</a:t>
            </a:r>
          </a:p>
          <a:p>
            <a:r>
              <a:rPr lang="en-US" altLang="zh-CN" dirty="0"/>
              <a:t>f(4) ends</a:t>
            </a:r>
          </a:p>
          <a:p>
            <a:r>
              <a:rPr lang="en-US" altLang="zh-CN" dirty="0"/>
              <a:t>f(3) begins</a:t>
            </a:r>
          </a:p>
          <a:p>
            <a:r>
              <a:rPr lang="en-US" altLang="zh-CN" dirty="0"/>
              <a:t>f(2) begins</a:t>
            </a:r>
          </a:p>
          <a:p>
            <a:r>
              <a:rPr lang="en-US" altLang="zh-CN" dirty="0"/>
              <a:t>f(2) ends</a:t>
            </a:r>
          </a:p>
          <a:p>
            <a:r>
              <a:rPr lang="en-US" altLang="zh-CN" dirty="0"/>
              <a:t>f(1) begins</a:t>
            </a:r>
          </a:p>
          <a:p>
            <a:r>
              <a:rPr lang="en-US" altLang="zh-CN" dirty="0"/>
              <a:t>f(1) ends</a:t>
            </a:r>
          </a:p>
          <a:p>
            <a:r>
              <a:rPr lang="en-US" altLang="zh-CN" dirty="0"/>
              <a:t>f(3) ends</a:t>
            </a:r>
          </a:p>
          <a:p>
            <a:r>
              <a:rPr lang="en-US" altLang="zh-CN" dirty="0"/>
              <a:t>f(5) ends</a:t>
            </a:r>
          </a:p>
        </p:txBody>
      </p:sp>
      <p:sp>
        <p:nvSpPr>
          <p:cNvPr id="7" name="Rectangle 6"/>
          <p:cNvSpPr/>
          <p:nvPr/>
        </p:nvSpPr>
        <p:spPr>
          <a:xfrm>
            <a:off x="3628867" y="5314434"/>
            <a:ext cx="502061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f(2)</a:t>
            </a:r>
            <a:endParaRPr lang="zh-CN" altLang="en-US" b="1" dirty="0">
              <a:latin typeface="+mj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907164" y="5314434"/>
            <a:ext cx="502061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f(1)</a:t>
            </a:r>
            <a:endParaRPr lang="zh-CN" altLang="en-US" b="1" dirty="0">
              <a:latin typeface="+mj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11807" y="4222234"/>
            <a:ext cx="502061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f(3)</a:t>
            </a:r>
            <a:endParaRPr lang="zh-CN" altLang="en-US" b="1" dirty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599492" y="4222234"/>
            <a:ext cx="502061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f(2)</a:t>
            </a:r>
            <a:endParaRPr lang="zh-CN" altLang="en-US" b="1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739320" y="4222234"/>
            <a:ext cx="502061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f(2)</a:t>
            </a:r>
            <a:endParaRPr lang="zh-CN" altLang="en-US" b="1" dirty="0">
              <a:latin typeface="+mj-l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17617" y="4222234"/>
            <a:ext cx="502061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f(1)</a:t>
            </a:r>
            <a:endParaRPr lang="zh-CN" altLang="en-US" b="1" dirty="0">
              <a:latin typeface="+mj-l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958883" y="3173968"/>
            <a:ext cx="502061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f(4)</a:t>
            </a:r>
            <a:endParaRPr lang="zh-CN" altLang="en-US" b="1" dirty="0"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310350" y="3173968"/>
            <a:ext cx="502061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f(3)</a:t>
            </a:r>
            <a:endParaRPr lang="zh-CN" altLang="en-US" b="1" dirty="0">
              <a:latin typeface="+mj-l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85864" y="1500743"/>
            <a:ext cx="502061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f(5)</a:t>
            </a:r>
            <a:endParaRPr lang="zh-CN" altLang="en-US" b="1" dirty="0">
              <a:latin typeface="+mj-lt"/>
            </a:endParaRPr>
          </a:p>
        </p:txBody>
      </p:sp>
      <p:cxnSp>
        <p:nvCxnSpPr>
          <p:cNvPr id="17" name="Straight Connector 16"/>
          <p:cNvCxnSpPr>
            <a:stCxn id="15" idx="2"/>
            <a:endCxn id="13" idx="0"/>
          </p:cNvCxnSpPr>
          <p:nvPr/>
        </p:nvCxnSpPr>
        <p:spPr>
          <a:xfrm flipH="1">
            <a:off x="5209914" y="1870075"/>
            <a:ext cx="1126981" cy="1303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5" idx="2"/>
            <a:endCxn id="14" idx="0"/>
          </p:cNvCxnSpPr>
          <p:nvPr/>
        </p:nvCxnSpPr>
        <p:spPr>
          <a:xfrm>
            <a:off x="6336895" y="1870075"/>
            <a:ext cx="1224486" cy="13038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4" idx="2"/>
            <a:endCxn id="12" idx="0"/>
          </p:cNvCxnSpPr>
          <p:nvPr/>
        </p:nvCxnSpPr>
        <p:spPr>
          <a:xfrm>
            <a:off x="7561381" y="3543300"/>
            <a:ext cx="707267" cy="678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3" idx="2"/>
            <a:endCxn id="10" idx="0"/>
          </p:cNvCxnSpPr>
          <p:nvPr/>
        </p:nvCxnSpPr>
        <p:spPr>
          <a:xfrm>
            <a:off x="5209914" y="3543300"/>
            <a:ext cx="640609" cy="678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2"/>
            <a:endCxn id="11" idx="0"/>
          </p:cNvCxnSpPr>
          <p:nvPr/>
        </p:nvCxnSpPr>
        <p:spPr>
          <a:xfrm flipH="1">
            <a:off x="6990351" y="3543300"/>
            <a:ext cx="571030" cy="678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13" idx="2"/>
            <a:endCxn id="9" idx="0"/>
          </p:cNvCxnSpPr>
          <p:nvPr/>
        </p:nvCxnSpPr>
        <p:spPr>
          <a:xfrm flipH="1">
            <a:off x="4562838" y="3543300"/>
            <a:ext cx="647076" cy="678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9" idx="2"/>
            <a:endCxn id="7" idx="0"/>
          </p:cNvCxnSpPr>
          <p:nvPr/>
        </p:nvCxnSpPr>
        <p:spPr>
          <a:xfrm flipH="1">
            <a:off x="3879898" y="4591566"/>
            <a:ext cx="682940" cy="7228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9" idx="2"/>
            <a:endCxn id="8" idx="0"/>
          </p:cNvCxnSpPr>
          <p:nvPr/>
        </p:nvCxnSpPr>
        <p:spPr>
          <a:xfrm>
            <a:off x="4562838" y="4591566"/>
            <a:ext cx="595357" cy="7228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ight Arrow 46"/>
          <p:cNvSpPr/>
          <p:nvPr/>
        </p:nvSpPr>
        <p:spPr>
          <a:xfrm>
            <a:off x="5573313" y="1562514"/>
            <a:ext cx="442803" cy="245791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49" name="Right Arrow 48"/>
          <p:cNvSpPr/>
          <p:nvPr/>
        </p:nvSpPr>
        <p:spPr>
          <a:xfrm>
            <a:off x="6657673" y="1573702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51" name="Right Arrow 50"/>
          <p:cNvSpPr/>
          <p:nvPr/>
        </p:nvSpPr>
        <p:spPr>
          <a:xfrm rot="8017790" flipV="1">
            <a:off x="4375350" y="3859676"/>
            <a:ext cx="442803" cy="2448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53" name="Right Arrow 52"/>
          <p:cNvSpPr/>
          <p:nvPr/>
        </p:nvSpPr>
        <p:spPr>
          <a:xfrm rot="2896513">
            <a:off x="5264459" y="3920648"/>
            <a:ext cx="442803" cy="245791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54" name="Right Arrow 53"/>
          <p:cNvSpPr/>
          <p:nvPr/>
        </p:nvSpPr>
        <p:spPr>
          <a:xfrm rot="2896513">
            <a:off x="4553624" y="5001616"/>
            <a:ext cx="442803" cy="245791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55" name="Right Arrow 54"/>
          <p:cNvSpPr/>
          <p:nvPr/>
        </p:nvSpPr>
        <p:spPr>
          <a:xfrm rot="2896513">
            <a:off x="6981137" y="2871213"/>
            <a:ext cx="442803" cy="245791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56" name="Right Arrow 55"/>
          <p:cNvSpPr/>
          <p:nvPr/>
        </p:nvSpPr>
        <p:spPr>
          <a:xfrm rot="8182648" flipV="1">
            <a:off x="6819128" y="3861398"/>
            <a:ext cx="442803" cy="2448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57" name="Right Arrow 56"/>
          <p:cNvSpPr/>
          <p:nvPr/>
        </p:nvSpPr>
        <p:spPr>
          <a:xfrm rot="2896513">
            <a:off x="7638367" y="3891580"/>
            <a:ext cx="442803" cy="245791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58" name="Right Arrow 57"/>
          <p:cNvSpPr/>
          <p:nvPr/>
        </p:nvSpPr>
        <p:spPr>
          <a:xfrm rot="18746014">
            <a:off x="4034407" y="5016931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59" name="Right Arrow 58"/>
          <p:cNvSpPr/>
          <p:nvPr/>
        </p:nvSpPr>
        <p:spPr>
          <a:xfrm rot="18746014">
            <a:off x="4758358" y="3881566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60" name="Right Arrow 59"/>
          <p:cNvSpPr/>
          <p:nvPr/>
        </p:nvSpPr>
        <p:spPr>
          <a:xfrm rot="18746014">
            <a:off x="7148988" y="3919940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61" name="Right Arrow 60"/>
          <p:cNvSpPr/>
          <p:nvPr/>
        </p:nvSpPr>
        <p:spPr>
          <a:xfrm rot="2853986" flipH="1">
            <a:off x="4926542" y="4939272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62" name="Right Arrow 61"/>
          <p:cNvSpPr/>
          <p:nvPr/>
        </p:nvSpPr>
        <p:spPr>
          <a:xfrm rot="2853986" flipH="1">
            <a:off x="5566095" y="3798353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63" name="Right Arrow 62"/>
          <p:cNvSpPr/>
          <p:nvPr/>
        </p:nvSpPr>
        <p:spPr>
          <a:xfrm rot="2853986" flipH="1">
            <a:off x="7996152" y="3810985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64" name="Right Arrow 63"/>
          <p:cNvSpPr/>
          <p:nvPr/>
        </p:nvSpPr>
        <p:spPr>
          <a:xfrm rot="2853986" flipH="1">
            <a:off x="7339978" y="2790762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65" name="Right Arrow 64"/>
          <p:cNvSpPr/>
          <p:nvPr/>
        </p:nvSpPr>
        <p:spPr>
          <a:xfrm rot="18746014">
            <a:off x="5385155" y="2832593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66" name="Right Arrow 65"/>
          <p:cNvSpPr/>
          <p:nvPr/>
        </p:nvSpPr>
        <p:spPr>
          <a:xfrm rot="8017790" flipV="1">
            <a:off x="3612204" y="4975883"/>
            <a:ext cx="442803" cy="2448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67" name="Right Arrow 66"/>
          <p:cNvSpPr/>
          <p:nvPr/>
        </p:nvSpPr>
        <p:spPr>
          <a:xfrm rot="8017790" flipV="1">
            <a:off x="5066788" y="2739060"/>
            <a:ext cx="442803" cy="2448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6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1</a:t>
            </a:r>
            <a:endParaRPr lang="zh-CN" altLang="en-US" dirty="0"/>
          </a:p>
        </p:txBody>
      </p:sp>
      <p:sp>
        <p:nvSpPr>
          <p:cNvPr id="69" name="Right Arrow 68"/>
          <p:cNvSpPr/>
          <p:nvPr/>
        </p:nvSpPr>
        <p:spPr>
          <a:xfrm>
            <a:off x="395055" y="1323919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Right Arrow 69"/>
          <p:cNvSpPr/>
          <p:nvPr/>
        </p:nvSpPr>
        <p:spPr>
          <a:xfrm>
            <a:off x="395055" y="5980332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Right Arrow 70"/>
          <p:cNvSpPr/>
          <p:nvPr/>
        </p:nvSpPr>
        <p:spPr>
          <a:xfrm>
            <a:off x="395055" y="1597826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Right Arrow 77"/>
          <p:cNvSpPr/>
          <p:nvPr/>
        </p:nvSpPr>
        <p:spPr>
          <a:xfrm>
            <a:off x="395055" y="1871733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Right Arrow 78"/>
          <p:cNvSpPr/>
          <p:nvPr/>
        </p:nvSpPr>
        <p:spPr>
          <a:xfrm>
            <a:off x="395055" y="2145640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Right Arrow 79"/>
          <p:cNvSpPr/>
          <p:nvPr/>
        </p:nvSpPr>
        <p:spPr>
          <a:xfrm>
            <a:off x="395055" y="2419547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Right Arrow 80"/>
          <p:cNvSpPr/>
          <p:nvPr/>
        </p:nvSpPr>
        <p:spPr>
          <a:xfrm>
            <a:off x="395055" y="2693454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Right Arrow 81"/>
          <p:cNvSpPr/>
          <p:nvPr/>
        </p:nvSpPr>
        <p:spPr>
          <a:xfrm>
            <a:off x="395055" y="2967361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Right Arrow 82"/>
          <p:cNvSpPr/>
          <p:nvPr/>
        </p:nvSpPr>
        <p:spPr>
          <a:xfrm>
            <a:off x="395055" y="3241268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Right Arrow 83"/>
          <p:cNvSpPr/>
          <p:nvPr/>
        </p:nvSpPr>
        <p:spPr>
          <a:xfrm>
            <a:off x="395055" y="3515175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Right Arrow 84"/>
          <p:cNvSpPr/>
          <p:nvPr/>
        </p:nvSpPr>
        <p:spPr>
          <a:xfrm>
            <a:off x="395055" y="3789082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Right Arrow 85"/>
          <p:cNvSpPr/>
          <p:nvPr/>
        </p:nvSpPr>
        <p:spPr>
          <a:xfrm>
            <a:off x="395055" y="4062989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Right Arrow 86"/>
          <p:cNvSpPr/>
          <p:nvPr/>
        </p:nvSpPr>
        <p:spPr>
          <a:xfrm>
            <a:off x="395055" y="4336896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Right Arrow 87"/>
          <p:cNvSpPr/>
          <p:nvPr/>
        </p:nvSpPr>
        <p:spPr>
          <a:xfrm>
            <a:off x="395055" y="4610803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Right Arrow 88"/>
          <p:cNvSpPr/>
          <p:nvPr/>
        </p:nvSpPr>
        <p:spPr>
          <a:xfrm>
            <a:off x="395055" y="4884710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Right Arrow 89"/>
          <p:cNvSpPr/>
          <p:nvPr/>
        </p:nvSpPr>
        <p:spPr>
          <a:xfrm>
            <a:off x="395055" y="5158617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Right Arrow 90"/>
          <p:cNvSpPr/>
          <p:nvPr/>
        </p:nvSpPr>
        <p:spPr>
          <a:xfrm>
            <a:off x="395055" y="5432524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Right Arrow 91"/>
          <p:cNvSpPr/>
          <p:nvPr/>
        </p:nvSpPr>
        <p:spPr>
          <a:xfrm>
            <a:off x="395055" y="5706431"/>
            <a:ext cx="245162" cy="122905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1113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9" grpId="0" animBg="1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9" grpId="0" animBg="1"/>
      <p:bldP spid="69" grpId="1" animBg="1"/>
      <p:bldP spid="70" grpId="0" animBg="1"/>
      <p:bldP spid="71" grpId="0" animBg="1"/>
      <p:bldP spid="71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2" grpId="0" animBg="1"/>
      <p:bldP spid="92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给定一个整型数组</a:t>
            </a:r>
            <a:r>
              <a:rPr lang="en-US" altLang="zh-CN" dirty="0"/>
              <a:t>a</a:t>
            </a:r>
            <a:r>
              <a:rPr lang="zh-CN" altLang="en-US" dirty="0"/>
              <a:t>，寻找最大元素（用递归实现）。</a:t>
            </a:r>
          </a:p>
          <a:p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31</a:t>
            </a:fld>
            <a:endParaRPr lang="zh-CN" altLang="en-US"/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2</a:t>
            </a:r>
            <a:endParaRPr lang="zh-CN" altLang="en-US" dirty="0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232045" y="2400703"/>
            <a:ext cx="4628190" cy="2723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j-lt"/>
                <a:ea typeface="微软雅黑" panose="020B0503020204020204" pitchFamily="34" charset="-122"/>
              </a:rPr>
              <a:t>如何来设计相应的递归算法？</a:t>
            </a:r>
          </a:p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j-lt"/>
                <a:ea typeface="微软雅黑" panose="020B0503020204020204" pitchFamily="34" charset="-122"/>
              </a:rPr>
              <a:t>求解目标：</a:t>
            </a:r>
            <a:r>
              <a:rPr kumimoji="1" lang="en-US" altLang="zh-CN" dirty="0">
                <a:latin typeface="+mj-lt"/>
                <a:ea typeface="微软雅黑" panose="020B0503020204020204" pitchFamily="34" charset="-122"/>
              </a:rPr>
              <a:t>max{a[0], a[1], … a[n-1]}</a:t>
            </a:r>
          </a:p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j-lt"/>
                <a:ea typeface="微软雅黑" panose="020B0503020204020204" pitchFamily="34" charset="-122"/>
              </a:rPr>
              <a:t>任务分解：分两组求最大值，然后比较。</a:t>
            </a:r>
            <a:endParaRPr kumimoji="1" lang="en-US" altLang="zh-CN" dirty="0">
              <a:latin typeface="+mj-lt"/>
              <a:ea typeface="微软雅黑" panose="020B0503020204020204" pitchFamily="34" charset="-122"/>
            </a:endParaRPr>
          </a:p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j-lt"/>
                <a:ea typeface="微软雅黑" panose="020B0503020204020204" pitchFamily="34" charset="-122"/>
              </a:rPr>
              <a:t>递归关系：</a:t>
            </a:r>
            <a:r>
              <a:rPr kumimoji="1" lang="en-US" altLang="zh-CN" dirty="0">
                <a:latin typeface="+mj-lt"/>
                <a:ea typeface="微软雅黑" panose="020B0503020204020204" pitchFamily="34" charset="-122"/>
              </a:rPr>
              <a:t>max{a[0],  max{a[1], … a[n-1]}  }</a:t>
            </a:r>
          </a:p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kumimoji="1" lang="zh-CN" altLang="en-US" dirty="0">
                <a:latin typeface="+mj-lt"/>
                <a:ea typeface="微软雅黑" panose="020B0503020204020204" pitchFamily="34" charset="-122"/>
              </a:rPr>
              <a:t>递归边界：</a:t>
            </a:r>
            <a:r>
              <a:rPr kumimoji="1" lang="en-US" altLang="zh-CN" dirty="0">
                <a:latin typeface="+mj-lt"/>
                <a:ea typeface="微软雅黑" panose="020B0503020204020204" pitchFamily="34" charset="-122"/>
              </a:rPr>
              <a:t>max{x} </a:t>
            </a:r>
            <a:r>
              <a:rPr kumimoji="1" lang="zh-CN" altLang="en-US" dirty="0">
                <a:latin typeface="+mj-lt"/>
                <a:ea typeface="微软雅黑" panose="020B0503020204020204" pitchFamily="34" charset="-122"/>
              </a:rPr>
              <a:t>＝ </a:t>
            </a:r>
            <a:r>
              <a:rPr kumimoji="1" lang="en-US" altLang="zh-CN" dirty="0">
                <a:latin typeface="+mj-lt"/>
                <a:ea typeface="微软雅黑" panose="020B0503020204020204" pitchFamily="34" charset="-122"/>
              </a:rPr>
              <a:t>x</a:t>
            </a:r>
          </a:p>
        </p:txBody>
      </p:sp>
      <p:sp>
        <p:nvSpPr>
          <p:cNvPr id="9" name="Cloud Callout 8"/>
          <p:cNvSpPr/>
          <p:nvPr/>
        </p:nvSpPr>
        <p:spPr>
          <a:xfrm>
            <a:off x="5022397" y="2001548"/>
            <a:ext cx="3780000" cy="1161838"/>
          </a:xfrm>
          <a:prstGeom prst="cloudCallout">
            <a:avLst>
              <a:gd name="adj1" fmla="val -42859"/>
              <a:gd name="adj2" fmla="val 77115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任务分解方式唯一么？</a:t>
            </a:r>
            <a:endParaRPr lang="en-US" altLang="zh-CN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如果不唯一，如何选择？</a:t>
            </a:r>
          </a:p>
        </p:txBody>
      </p:sp>
    </p:spTree>
    <p:extLst>
      <p:ext uri="{BB962C8B-B14F-4D97-AF65-F5344CB8AC3E}">
        <p14:creationId xmlns:p14="http://schemas.microsoft.com/office/powerpoint/2010/main" val="1968914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32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212987" y="2057525"/>
            <a:ext cx="6263799" cy="33547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0F68A0"/>
                </a:solidFill>
                <a:latin typeface="Menlo" panose="020B0609030804020204" pitchFamily="49" charset="0"/>
              </a:rPr>
              <a:t>Max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a[],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first,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Size)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max;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任务分解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(first == Size -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a[first];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max = </a:t>
            </a:r>
            <a:r>
              <a:rPr lang="en-US" altLang="zh-CN" sz="1600" dirty="0">
                <a:solidFill>
                  <a:srgbClr val="26474B"/>
                </a:solidFill>
                <a:latin typeface="Menlo" panose="020B0609030804020204" pitchFamily="49" charset="0"/>
              </a:rPr>
              <a:t>Max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(a, first+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Size);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结果合并</a:t>
            </a:r>
            <a:endParaRPr lang="zh-CN" alt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zh-CN" alt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max &lt; a[first] ? a[first] : max;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1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2</a:t>
            </a:r>
            <a:endParaRPr lang="zh-CN" altLang="en-US" dirty="0"/>
          </a:p>
        </p:txBody>
      </p:sp>
      <p:sp>
        <p:nvSpPr>
          <p:cNvPr id="16" name="Rectangle 15"/>
          <p:cNvSpPr/>
          <p:nvPr/>
        </p:nvSpPr>
        <p:spPr>
          <a:xfrm>
            <a:off x="6612315" y="5249202"/>
            <a:ext cx="1347806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Max(a,n-1,n)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704818" y="3999715"/>
            <a:ext cx="1162800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…</a:t>
            </a:r>
            <a:endParaRPr lang="zh-CN" altLang="en-US" b="1" dirty="0">
              <a:latin typeface="+mj-l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705290" y="2750229"/>
            <a:ext cx="1161857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Max(a,1,n)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638218" y="1500743"/>
            <a:ext cx="1296000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atin typeface="+mj-lt"/>
              </a:rPr>
              <a:t>Max(a, 0, n)</a:t>
            </a:r>
            <a:endParaRPr lang="zh-CN" altLang="en-US" b="1" dirty="0">
              <a:latin typeface="+mj-lt"/>
            </a:endParaRPr>
          </a:p>
        </p:txBody>
      </p:sp>
      <p:cxnSp>
        <p:nvCxnSpPr>
          <p:cNvPr id="25" name="Straight Connector 24"/>
          <p:cNvCxnSpPr>
            <a:stCxn id="24" idx="2"/>
            <a:endCxn id="22" idx="0"/>
          </p:cNvCxnSpPr>
          <p:nvPr/>
        </p:nvCxnSpPr>
        <p:spPr>
          <a:xfrm>
            <a:off x="7286218" y="1870075"/>
            <a:ext cx="1" cy="8801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22" idx="2"/>
            <a:endCxn id="18" idx="0"/>
          </p:cNvCxnSpPr>
          <p:nvPr/>
        </p:nvCxnSpPr>
        <p:spPr>
          <a:xfrm flipH="1">
            <a:off x="7286218" y="3119561"/>
            <a:ext cx="1" cy="8801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8" idx="2"/>
            <a:endCxn id="16" idx="0"/>
          </p:cNvCxnSpPr>
          <p:nvPr/>
        </p:nvCxnSpPr>
        <p:spPr>
          <a:xfrm>
            <a:off x="7286218" y="4369047"/>
            <a:ext cx="0" cy="8801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ight Arrow 32"/>
          <p:cNvSpPr/>
          <p:nvPr/>
        </p:nvSpPr>
        <p:spPr>
          <a:xfrm>
            <a:off x="6087663" y="1562514"/>
            <a:ext cx="442803" cy="245791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35" name="Right Arrow 34"/>
          <p:cNvSpPr/>
          <p:nvPr/>
        </p:nvSpPr>
        <p:spPr>
          <a:xfrm rot="5400000" flipV="1">
            <a:off x="6823900" y="3612508"/>
            <a:ext cx="442803" cy="2448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41" name="Right Arrow 40"/>
          <p:cNvSpPr/>
          <p:nvPr/>
        </p:nvSpPr>
        <p:spPr>
          <a:xfrm rot="-5400000">
            <a:off x="7323242" y="4861678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42" name="Right Arrow 41"/>
          <p:cNvSpPr/>
          <p:nvPr/>
        </p:nvSpPr>
        <p:spPr>
          <a:xfrm rot="-5400000">
            <a:off x="7323242" y="3612013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48" name="Right Arrow 47"/>
          <p:cNvSpPr/>
          <p:nvPr/>
        </p:nvSpPr>
        <p:spPr>
          <a:xfrm rot="-5400000">
            <a:off x="7323242" y="2353490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  <p:sp>
        <p:nvSpPr>
          <p:cNvPr id="49" name="Right Arrow 48"/>
          <p:cNvSpPr/>
          <p:nvPr/>
        </p:nvSpPr>
        <p:spPr>
          <a:xfrm rot="5400000" flipV="1">
            <a:off x="6823900" y="4862173"/>
            <a:ext cx="442803" cy="2448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50" name="Right Arrow 49"/>
          <p:cNvSpPr/>
          <p:nvPr/>
        </p:nvSpPr>
        <p:spPr>
          <a:xfrm rot="5400000" flipV="1">
            <a:off x="6823900" y="2353985"/>
            <a:ext cx="442803" cy="24480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FF0000"/>
                </a:solidFill>
                <a:latin typeface="+mj-lt"/>
              </a:rPr>
              <a:t>Hi</a:t>
            </a:r>
            <a:endParaRPr lang="zh-CN" altLang="en-US" sz="105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63" name="Right Arrow 62"/>
          <p:cNvSpPr/>
          <p:nvPr/>
        </p:nvSpPr>
        <p:spPr>
          <a:xfrm>
            <a:off x="8109165" y="1562514"/>
            <a:ext cx="442803" cy="245791"/>
          </a:xfrm>
          <a:prstGeom prst="rightArrow">
            <a:avLst/>
          </a:prstGeom>
          <a:noFill/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 dirty="0">
                <a:solidFill>
                  <a:srgbClr val="008000"/>
                </a:solidFill>
                <a:latin typeface="+mj-lt"/>
              </a:rPr>
              <a:t>Bye</a:t>
            </a:r>
            <a:endParaRPr lang="zh-CN" altLang="en-US" sz="1050" b="1" dirty="0">
              <a:solidFill>
                <a:srgbClr val="008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19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 animBg="1"/>
      <p:bldP spid="41" grpId="0" animBg="1"/>
      <p:bldP spid="42" grpId="0" animBg="1"/>
      <p:bldP spid="48" grpId="0" animBg="1"/>
      <p:bldP spid="49" grpId="0" animBg="1"/>
      <p:bldP spid="50" grpId="0" animBg="1"/>
      <p:bldP spid="6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查找（</a:t>
            </a:r>
            <a:r>
              <a:rPr lang="en-US" altLang="zh-CN" dirty="0"/>
              <a:t>Searching</a:t>
            </a:r>
            <a:r>
              <a:rPr lang="zh-CN" altLang="en-US" dirty="0"/>
              <a:t>）：根据给定的某个值，在一组数据（尤其是一个数组）当中，确定有没有出现相同取值的数据元素，返回相同数据的下标或</a:t>
            </a:r>
            <a:r>
              <a:rPr lang="en-US" altLang="zh-CN" dirty="0"/>
              <a:t>-1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zh-CN" altLang="en-US" dirty="0"/>
              <a:t>顺序查找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如果该数组为有序数组，是否需要遍历所有元素？</a:t>
            </a:r>
            <a:endParaRPr lang="en-US" altLang="zh-CN" dirty="0"/>
          </a:p>
          <a:p>
            <a:pPr lvl="1"/>
            <a:r>
              <a:rPr lang="zh-CN" altLang="en-US" dirty="0"/>
              <a:t>折半查找</a:t>
            </a:r>
            <a:endParaRPr lang="en-US" altLang="zh-CN" dirty="0"/>
          </a:p>
          <a:p>
            <a:pPr lvl="1"/>
            <a:r>
              <a:rPr lang="zh-CN" altLang="en-US" dirty="0"/>
              <a:t>将目标值与数组的中间元素进行比较</a:t>
            </a:r>
            <a:br>
              <a:rPr lang="en-US" altLang="zh-CN" dirty="0"/>
            </a:br>
            <a:r>
              <a:rPr lang="zh-CN" altLang="en-US" dirty="0"/>
              <a:t>若相等，查找成功；</a:t>
            </a:r>
            <a:br>
              <a:rPr lang="en-US" altLang="zh-CN" dirty="0"/>
            </a:br>
            <a:r>
              <a:rPr lang="zh-CN" altLang="en-US" dirty="0"/>
              <a:t>否则根据比较的结果将查找范围缩小一半，然后重复此过程。</a:t>
            </a:r>
          </a:p>
          <a:p>
            <a:pPr lvl="1"/>
            <a:endParaRPr lang="en-US" altLang="zh-CN" dirty="0"/>
          </a:p>
        </p:txBody>
      </p:sp>
      <p:sp>
        <p:nvSpPr>
          <p:cNvPr id="6451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1371268-CA32-4C95-9DD9-D4328FB0E1BE}" type="slidenum">
              <a:rPr lang="en-US" altLang="zh-CN"/>
              <a:pPr eaLnBrk="1" hangingPunct="1"/>
              <a:t>33</a:t>
            </a:fld>
            <a:endParaRPr lang="en-US" altLang="zh-CN"/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53833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3200" dirty="0"/>
              <a:t>如何来设计相应的递归算法？</a:t>
            </a:r>
          </a:p>
          <a:p>
            <a:endParaRPr lang="en-US" altLang="zh-CN" dirty="0"/>
          </a:p>
        </p:txBody>
      </p:sp>
      <p:sp>
        <p:nvSpPr>
          <p:cNvPr id="6451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1371268-CA32-4C95-9DD9-D4328FB0E1BE}" type="slidenum">
              <a:rPr lang="en-US" altLang="zh-CN"/>
              <a:pPr eaLnBrk="1" hangingPunct="1"/>
              <a:t>34</a:t>
            </a:fld>
            <a:endParaRPr lang="en-US" altLang="zh-CN"/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3</a:t>
            </a:r>
            <a:endParaRPr lang="zh-CN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184855" y="1983695"/>
            <a:ext cx="5763841" cy="4045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ea typeface="微软雅黑" panose="020B0503020204020204" pitchFamily="34" charset="-122"/>
              </a:rPr>
              <a:t>递归的形式？</a:t>
            </a:r>
            <a:endParaRPr kumimoji="1" lang="en-US" altLang="zh-CN" sz="2000" dirty="0">
              <a:ea typeface="微软雅黑" panose="020B0503020204020204" pitchFamily="34" charset="-122"/>
            </a:endParaRPr>
          </a:p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ea typeface="微软雅黑" panose="020B0503020204020204" pitchFamily="34" charset="-122"/>
              </a:rPr>
              <a:t>递归的边界？</a:t>
            </a:r>
          </a:p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endParaRPr kumimoji="1" lang="en-US" altLang="zh-CN" sz="2000" dirty="0">
              <a:ea typeface="微软雅黑" panose="020B0503020204020204" pitchFamily="34" charset="-122"/>
            </a:endParaRPr>
          </a:p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endParaRPr kumimoji="1" lang="zh-CN" altLang="en-US" sz="2000" dirty="0">
              <a:ea typeface="微软雅黑" panose="020B0503020204020204" pitchFamily="34" charset="-122"/>
            </a:endParaRPr>
          </a:p>
          <a:p>
            <a:pPr marL="285750" indent="-285750" eaLnBrk="1" hangingPunct="1">
              <a:lnSpc>
                <a:spcPct val="150000"/>
              </a:lnSpc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kumimoji="1" lang="zh-CN" altLang="en-US" sz="2000" dirty="0">
                <a:latin typeface="+mj-lt"/>
                <a:ea typeface="微软雅黑" panose="020B0503020204020204" pitchFamily="34" charset="-122"/>
              </a:rPr>
              <a:t>函数原型：</a:t>
            </a:r>
            <a:endParaRPr kumimoji="1" lang="en-US" altLang="zh-CN" sz="2000" dirty="0">
              <a:latin typeface="+mj-lt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ct val="50000"/>
              </a:spcBef>
            </a:pPr>
            <a:br>
              <a:rPr kumimoji="1" lang="zh-CN" altLang="en-US" sz="2000" dirty="0">
                <a:latin typeface="+mj-lt"/>
                <a:ea typeface="微软雅黑" panose="020B0503020204020204" pitchFamily="34" charset="-122"/>
              </a:rPr>
            </a:br>
            <a:endParaRPr kumimoji="1" lang="en-US" altLang="zh-CN" sz="2000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219800" y="5208270"/>
            <a:ext cx="6739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US" altLang="zh-CN" dirty="0" err="1">
                <a:solidFill>
                  <a:srgbClr val="0F68A0"/>
                </a:solidFill>
                <a:latin typeface="Menlo" panose="020B0609030804020204" pitchFamily="49" charset="0"/>
              </a:rPr>
              <a:t>BinaySearch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b[],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x,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L,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R);</a:t>
            </a:r>
          </a:p>
        </p:txBody>
      </p:sp>
      <p:sp>
        <p:nvSpPr>
          <p:cNvPr id="8" name="Rectangle 7"/>
          <p:cNvSpPr/>
          <p:nvPr/>
        </p:nvSpPr>
        <p:spPr>
          <a:xfrm>
            <a:off x="1843612" y="3249139"/>
            <a:ext cx="30748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  <a:ea typeface="微软雅黑" panose="020B0503020204020204" pitchFamily="34" charset="-122"/>
              </a:rPr>
              <a:t>1</a:t>
            </a:r>
            <a:r>
              <a:rPr kumimoji="1" lang="zh-CN" altLang="en-US" b="1" dirty="0">
                <a:solidFill>
                  <a:srgbClr val="C00000"/>
                </a:solidFill>
                <a:ea typeface="微软雅黑" panose="020B0503020204020204" pitchFamily="34" charset="-122"/>
              </a:rPr>
              <a:t>个元素的数组？</a:t>
            </a:r>
            <a:r>
              <a:rPr kumimoji="1" lang="en-US" altLang="zh-CN" b="1" dirty="0">
                <a:solidFill>
                  <a:srgbClr val="C00000"/>
                </a:solidFill>
                <a:ea typeface="微软雅黑" panose="020B0503020204020204" pitchFamily="34" charset="-122"/>
              </a:rPr>
              <a:t>2</a:t>
            </a:r>
            <a:r>
              <a:rPr kumimoji="1" lang="zh-CN" altLang="en-US" b="1" dirty="0">
                <a:solidFill>
                  <a:srgbClr val="C00000"/>
                </a:solidFill>
                <a:ea typeface="微软雅黑" panose="020B0503020204020204" pitchFamily="34" charset="-122"/>
              </a:rPr>
              <a:t>个？</a:t>
            </a:r>
            <a:r>
              <a:rPr kumimoji="1" lang="en-US" altLang="zh-CN" b="1" dirty="0">
                <a:solidFill>
                  <a:srgbClr val="C00000"/>
                </a:solidFill>
                <a:ea typeface="微软雅黑" panose="020B0503020204020204" pitchFamily="34" charset="-122"/>
              </a:rPr>
              <a:t>3</a:t>
            </a:r>
            <a:r>
              <a:rPr kumimoji="1" lang="zh-CN" altLang="en-US" b="1" dirty="0">
                <a:solidFill>
                  <a:srgbClr val="C00000"/>
                </a:solidFill>
                <a:ea typeface="微软雅黑" panose="020B0503020204020204" pitchFamily="34" charset="-122"/>
              </a:rPr>
              <a:t>个？</a:t>
            </a:r>
            <a:endParaRPr kumimoji="1" lang="en-US" altLang="zh-CN" b="1" dirty="0">
              <a:solidFill>
                <a:srgbClr val="C00000"/>
              </a:solidFill>
              <a:ea typeface="微软雅黑" panose="020B0503020204020204" pitchFamily="34" charset="-12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4819" r="14291"/>
          <a:stretch/>
        </p:blipFill>
        <p:spPr>
          <a:xfrm flipH="1">
            <a:off x="5907314" y="2424331"/>
            <a:ext cx="3048000" cy="2388280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47CCC478-0C5C-534A-91CB-D10443CFEF9A}"/>
              </a:ext>
            </a:extLst>
          </p:cNvPr>
          <p:cNvSpPr/>
          <p:nvPr/>
        </p:nvSpPr>
        <p:spPr>
          <a:xfrm>
            <a:off x="1200167" y="5577602"/>
            <a:ext cx="74366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US" altLang="zh-CN" dirty="0" err="1">
                <a:solidFill>
                  <a:srgbClr val="0F68A0"/>
                </a:solidFill>
                <a:latin typeface="Menlo" panose="020B0609030804020204" pitchFamily="49" charset="0"/>
              </a:rPr>
              <a:t>BinaySearch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SearchIn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[],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ValueToSearch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</a:p>
          <a:p>
            <a:r>
              <a:rPr lang="zh-CN" altLang="en-US" dirty="0">
                <a:solidFill>
                  <a:srgbClr val="000000"/>
                </a:solidFill>
                <a:latin typeface="Menlo" panose="020B0609030804020204" pitchFamily="49" charset="0"/>
              </a:rPr>
              <a:t>                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LeftBound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RightBound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365121AB-B80C-AA4E-BB07-0774C57114D5}"/>
              </a:ext>
            </a:extLst>
          </p:cNvPr>
          <p:cNvSpPr/>
          <p:nvPr/>
        </p:nvSpPr>
        <p:spPr>
          <a:xfrm>
            <a:off x="1219800" y="4883915"/>
            <a:ext cx="5902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</a:t>
            </a:r>
            <a:r>
              <a:rPr lang="en-US" altLang="zh-CN" dirty="0">
                <a:solidFill>
                  <a:srgbClr val="0F68A0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b[],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x,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L,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R);</a:t>
            </a:r>
          </a:p>
        </p:txBody>
      </p:sp>
    </p:spTree>
    <p:extLst>
      <p:ext uri="{BB962C8B-B14F-4D97-AF65-F5344CB8AC3E}">
        <p14:creationId xmlns:p14="http://schemas.microsoft.com/office/powerpoint/2010/main" val="11752582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1683" name="Rectangle 2"/>
          <p:cNvSpPr>
            <a:spLocks noChangeArrowheads="1"/>
          </p:cNvSpPr>
          <p:nvPr/>
        </p:nvSpPr>
        <p:spPr bwMode="auto">
          <a:xfrm>
            <a:off x="0" y="1242786"/>
            <a:ext cx="6595109" cy="310854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b[],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x,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L,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R);</a:t>
            </a:r>
          </a:p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a[] = {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05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13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19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37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56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64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75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80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88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92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x =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res =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(a, x,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(res == 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"x does not exist!"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"x’s position: %d\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n"</a:t>
            </a:r>
            <a:r>
              <a:rPr lang="en-US" altLang="zh-CN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,res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3</a:t>
            </a:r>
            <a:endParaRPr lang="zh-CN" alt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4447709" y="2655632"/>
            <a:ext cx="4752000" cy="418576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b[],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x,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L,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R)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mid;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(L &gt; R)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mid = (L + R) /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(x == b[mid])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mid;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(x &lt; b[mid])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(b, x, L, mid-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(b, x, mid+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R);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62054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357938"/>
            <a:ext cx="9144000" cy="523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694274" name="Group 2"/>
          <p:cNvGraphicFramePr>
            <a:graphicFrameLocks noGrp="1"/>
          </p:cNvGraphicFramePr>
          <p:nvPr/>
        </p:nvGraphicFramePr>
        <p:xfrm>
          <a:off x="2531563" y="1097280"/>
          <a:ext cx="951865" cy="5760720"/>
        </p:xfrm>
        <a:graphic>
          <a:graphicData uri="http://schemas.openxmlformats.org/drawingml/2006/table">
            <a:tbl>
              <a:tblPr/>
              <a:tblGrid>
                <a:gridCol w="951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4120243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4276013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4328968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4397700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4462718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4466240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4475579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4478964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4480332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4494763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4499043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4508710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4549243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4563697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4564531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4565926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4566088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4572874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66603" name="Text Box 42"/>
          <p:cNvSpPr txBox="1">
            <a:spLocks noChangeArrowheads="1"/>
          </p:cNvSpPr>
          <p:nvPr/>
        </p:nvSpPr>
        <p:spPr bwMode="auto">
          <a:xfrm>
            <a:off x="173826" y="1872175"/>
            <a:ext cx="221507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4565926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是否在此列表当中？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3</a:t>
            </a:r>
            <a:endParaRPr lang="zh-CN" altLang="en-US" dirty="0"/>
          </a:p>
        </p:txBody>
      </p:sp>
      <p:graphicFrame>
        <p:nvGraphicFramePr>
          <p:cNvPr id="11" name="Group 2"/>
          <p:cNvGraphicFramePr>
            <a:graphicFrameLocks noGrp="1"/>
          </p:cNvGraphicFramePr>
          <p:nvPr/>
        </p:nvGraphicFramePr>
        <p:xfrm>
          <a:off x="3626086" y="1097280"/>
          <a:ext cx="951865" cy="5760720"/>
        </p:xfrm>
        <a:graphic>
          <a:graphicData uri="http://schemas.openxmlformats.org/drawingml/2006/table">
            <a:tbl>
              <a:tblPr/>
              <a:tblGrid>
                <a:gridCol w="951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4120243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4276013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4328968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4397700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4462718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4466240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4475579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4478964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4480332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4494763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4499043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4508710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4549243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4563697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4564531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4565926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4566088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4572874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12" name="Group 2"/>
          <p:cNvGraphicFramePr>
            <a:graphicFrameLocks noGrp="1"/>
          </p:cNvGraphicFramePr>
          <p:nvPr/>
        </p:nvGraphicFramePr>
        <p:xfrm>
          <a:off x="4580241" y="1097280"/>
          <a:ext cx="951865" cy="5760720"/>
        </p:xfrm>
        <a:graphic>
          <a:graphicData uri="http://schemas.openxmlformats.org/drawingml/2006/table">
            <a:tbl>
              <a:tblPr/>
              <a:tblGrid>
                <a:gridCol w="951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4120243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4276013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4328968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4397700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4462718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4466240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4475579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4478964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4480332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4494763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4499043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4508710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4549243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4563697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4564531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4565926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4566088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4572874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13" name="Group 2"/>
          <p:cNvGraphicFramePr>
            <a:graphicFrameLocks noGrp="1"/>
          </p:cNvGraphicFramePr>
          <p:nvPr/>
        </p:nvGraphicFramePr>
        <p:xfrm>
          <a:off x="5681782" y="1097280"/>
          <a:ext cx="951865" cy="5760720"/>
        </p:xfrm>
        <a:graphic>
          <a:graphicData uri="http://schemas.openxmlformats.org/drawingml/2006/table">
            <a:tbl>
              <a:tblPr/>
              <a:tblGrid>
                <a:gridCol w="951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4120243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4276013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4328968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4397700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4462718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4466240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4475579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4478964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4480332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4494763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4499043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4508710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4549243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4563697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4564531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4565926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4566088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4572874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14" name="Group 2"/>
          <p:cNvGraphicFramePr>
            <a:graphicFrameLocks noGrp="1"/>
          </p:cNvGraphicFramePr>
          <p:nvPr/>
        </p:nvGraphicFramePr>
        <p:xfrm>
          <a:off x="6639405" y="1097280"/>
          <a:ext cx="951865" cy="5760720"/>
        </p:xfrm>
        <a:graphic>
          <a:graphicData uri="http://schemas.openxmlformats.org/drawingml/2006/table">
            <a:tbl>
              <a:tblPr/>
              <a:tblGrid>
                <a:gridCol w="951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4120243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4276013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4328968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4397700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4462718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4466240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4475579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4478964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4480332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4494763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4499043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4508710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4549243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4563697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4564531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4565926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4566088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4572874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15" name="Group 2"/>
          <p:cNvGraphicFramePr>
            <a:graphicFrameLocks noGrp="1"/>
          </p:cNvGraphicFramePr>
          <p:nvPr/>
        </p:nvGraphicFramePr>
        <p:xfrm>
          <a:off x="7830184" y="1097280"/>
          <a:ext cx="951865" cy="5760720"/>
        </p:xfrm>
        <a:graphic>
          <a:graphicData uri="http://schemas.openxmlformats.org/drawingml/2006/table">
            <a:tbl>
              <a:tblPr/>
              <a:tblGrid>
                <a:gridCol w="951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4120243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4276013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4328968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4397700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4462718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4466240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4475579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4478964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4480332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4494763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4499043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4508710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4549243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4563697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4564531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4565926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4566088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宋体" pitchFamily="2" charset="-122"/>
                        </a:rPr>
                        <a:t>4572874</a:t>
                      </a:r>
                    </a:p>
                  </a:txBody>
                  <a:tcPr marL="45720" marR="4572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587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问题描述</a:t>
            </a:r>
            <a:r>
              <a:rPr lang="en-US" altLang="zh-CN" dirty="0"/>
              <a:t>c</a:t>
            </a:r>
            <a:r>
              <a:rPr lang="zh-CN" altLang="en-US" dirty="0"/>
              <a:t>：汉诺</a:t>
            </a:r>
            <a:r>
              <a:rPr lang="en-US" altLang="zh-CN" dirty="0"/>
              <a:t>(Hanoi)</a:t>
            </a:r>
            <a:r>
              <a:rPr lang="zh-CN" altLang="en-US" dirty="0"/>
              <a:t>塔问题</a:t>
            </a:r>
          </a:p>
          <a:p>
            <a:endParaRPr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4</a:t>
            </a:r>
            <a:endParaRPr lang="zh-CN" altLang="en-US" dirty="0"/>
          </a:p>
        </p:txBody>
      </p:sp>
      <p:sp>
        <p:nvSpPr>
          <p:cNvPr id="7475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F8A51D-52A7-4738-9F9D-04E6213BF45E}" type="slidenum">
              <a:rPr lang="en-US" altLang="zh-CN"/>
              <a:pPr eaLnBrk="1" hangingPunct="1"/>
              <a:t>37</a:t>
            </a:fld>
            <a:endParaRPr lang="en-US" altLang="zh-CN"/>
          </a:p>
        </p:txBody>
      </p:sp>
      <p:sp>
        <p:nvSpPr>
          <p:cNvPr id="74755" name="Rectangle 3"/>
          <p:cNvSpPr>
            <a:spLocks noChangeArrowheads="1"/>
          </p:cNvSpPr>
          <p:nvPr/>
        </p:nvSpPr>
        <p:spPr bwMode="auto">
          <a:xfrm>
            <a:off x="828675" y="1974130"/>
            <a:ext cx="7952467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相传在古印度</a:t>
            </a:r>
            <a:r>
              <a:rPr kumimoji="1"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Bramah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庙中，有位僧人整天把三根柱子上的金盘倒来倒去，原来他是想把</a:t>
            </a:r>
            <a:r>
              <a:rPr kumimoji="1"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64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个一个比一个小的金盘从一根柱子上移到另一根柱子上去。移动过程中遵守以下规则：每次只允许移动一只盘，每根柱子上都是小盘在上大盘在下（简单吗？若每秒移动一只盘子，需</a:t>
            </a:r>
            <a:r>
              <a:rPr kumimoji="1"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5800</a:t>
            </a:r>
            <a:r>
              <a:rPr kumimoji="1"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亿年</a:t>
            </a:r>
            <a:r>
              <a:rPr kumimoji="1"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3563190"/>
            <a:ext cx="5295900" cy="2068711"/>
          </a:xfrm>
          <a:prstGeom prst="rect">
            <a:avLst/>
          </a:prstGeom>
        </p:spPr>
      </p:pic>
      <p:sp>
        <p:nvSpPr>
          <p:cNvPr id="20" name="Rectangle 7"/>
          <p:cNvSpPr>
            <a:spLocks noChangeArrowheads="1"/>
          </p:cNvSpPr>
          <p:nvPr/>
        </p:nvSpPr>
        <p:spPr bwMode="auto">
          <a:xfrm>
            <a:off x="3245223" y="5754157"/>
            <a:ext cx="32573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2000" b="1" dirty="0">
                <a:latin typeface="+mj-lt"/>
              </a:rPr>
              <a:t>A</a:t>
            </a:r>
          </a:p>
        </p:txBody>
      </p:sp>
      <p:sp>
        <p:nvSpPr>
          <p:cNvPr id="21" name="Rectangle 8"/>
          <p:cNvSpPr>
            <a:spLocks noChangeArrowheads="1"/>
          </p:cNvSpPr>
          <p:nvPr/>
        </p:nvSpPr>
        <p:spPr bwMode="auto">
          <a:xfrm>
            <a:off x="4758808" y="5754157"/>
            <a:ext cx="31931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2000" b="1">
                <a:latin typeface="+mj-lt"/>
              </a:rPr>
              <a:t>B</a:t>
            </a:r>
          </a:p>
        </p:txBody>
      </p:sp>
      <p:sp>
        <p:nvSpPr>
          <p:cNvPr id="22" name="Rectangle 9"/>
          <p:cNvSpPr>
            <a:spLocks noChangeArrowheads="1"/>
          </p:cNvSpPr>
          <p:nvPr/>
        </p:nvSpPr>
        <p:spPr bwMode="auto">
          <a:xfrm>
            <a:off x="6250167" y="5754157"/>
            <a:ext cx="31931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2000" b="1" dirty="0">
                <a:latin typeface="+mj-lt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5897986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A</a:t>
            </a:r>
            <a:r>
              <a:rPr lang="zh-CN" altLang="en-US" dirty="0"/>
              <a:t>柱上只有一只盘子，这时只需将该盘直接从</a:t>
            </a:r>
            <a:r>
              <a:rPr lang="en-US" altLang="zh-CN" dirty="0"/>
              <a:t>A</a:t>
            </a:r>
            <a:r>
              <a:rPr lang="zh-CN" altLang="en-US" dirty="0"/>
              <a:t>搬至</a:t>
            </a:r>
            <a:r>
              <a:rPr lang="en-US" altLang="zh-CN" dirty="0"/>
              <a:t>C</a:t>
            </a:r>
            <a:r>
              <a:rPr lang="zh-CN" altLang="en-US" dirty="0"/>
              <a:t>，记为</a:t>
            </a:r>
            <a:r>
              <a:rPr lang="en-US" altLang="zh-CN" dirty="0"/>
              <a:t>A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en-US" altLang="zh-CN" dirty="0"/>
              <a:t>C</a:t>
            </a:r>
          </a:p>
          <a:p>
            <a:endParaRPr lang="zh-CN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4</a:t>
            </a:r>
            <a:endParaRPr lang="zh-CN" altLang="en-US" dirty="0"/>
          </a:p>
        </p:txBody>
      </p:sp>
      <p:sp>
        <p:nvSpPr>
          <p:cNvPr id="76802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AFAA50B-8E2A-44FA-BF82-F5B2B6F909D7}" type="slidenum">
              <a:rPr lang="en-US" altLang="zh-CN"/>
              <a:pPr eaLnBrk="1" hangingPunct="1"/>
              <a:t>38</a:t>
            </a:fld>
            <a:endParaRPr lang="en-US" altLang="zh-CN"/>
          </a:p>
        </p:txBody>
      </p:sp>
      <p:sp>
        <p:nvSpPr>
          <p:cNvPr id="76804" name="Rectangle 4"/>
          <p:cNvSpPr>
            <a:spLocks noChangeArrowheads="1"/>
          </p:cNvSpPr>
          <p:nvPr/>
        </p:nvSpPr>
        <p:spPr bwMode="auto">
          <a:xfrm>
            <a:off x="4616450" y="3541528"/>
            <a:ext cx="188913" cy="2254250"/>
          </a:xfrm>
          <a:prstGeom prst="rect">
            <a:avLst/>
          </a:prstGeom>
          <a:solidFill>
            <a:srgbClr val="4382C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6805" name="Rectangle 5"/>
          <p:cNvSpPr>
            <a:spLocks noChangeArrowheads="1"/>
          </p:cNvSpPr>
          <p:nvPr/>
        </p:nvSpPr>
        <p:spPr bwMode="auto">
          <a:xfrm>
            <a:off x="166688" y="5795031"/>
            <a:ext cx="8797925" cy="241300"/>
          </a:xfrm>
          <a:prstGeom prst="rect">
            <a:avLst/>
          </a:prstGeom>
          <a:solidFill>
            <a:srgbClr val="4382C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6806" name="Rectangle 6"/>
          <p:cNvSpPr>
            <a:spLocks noChangeArrowheads="1"/>
          </p:cNvSpPr>
          <p:nvPr/>
        </p:nvSpPr>
        <p:spPr bwMode="auto">
          <a:xfrm>
            <a:off x="1890713" y="3554228"/>
            <a:ext cx="188912" cy="2254250"/>
          </a:xfrm>
          <a:prstGeom prst="rect">
            <a:avLst/>
          </a:prstGeom>
          <a:solidFill>
            <a:srgbClr val="4382C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6807" name="Rectangle 7"/>
          <p:cNvSpPr>
            <a:spLocks noChangeArrowheads="1"/>
          </p:cNvSpPr>
          <p:nvPr/>
        </p:nvSpPr>
        <p:spPr bwMode="auto">
          <a:xfrm>
            <a:off x="1406525" y="3405003"/>
            <a:ext cx="41229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+mj-lt"/>
              </a:rPr>
              <a:t>A</a:t>
            </a:r>
          </a:p>
        </p:txBody>
      </p:sp>
      <p:sp>
        <p:nvSpPr>
          <p:cNvPr id="76808" name="Rectangle 8"/>
          <p:cNvSpPr>
            <a:spLocks noChangeArrowheads="1"/>
          </p:cNvSpPr>
          <p:nvPr/>
        </p:nvSpPr>
        <p:spPr bwMode="auto">
          <a:xfrm>
            <a:off x="4127500" y="3405003"/>
            <a:ext cx="4010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+mj-lt"/>
              </a:rPr>
              <a:t>B</a:t>
            </a:r>
          </a:p>
        </p:txBody>
      </p:sp>
      <p:sp>
        <p:nvSpPr>
          <p:cNvPr id="76809" name="Rectangle 9"/>
          <p:cNvSpPr>
            <a:spLocks noChangeArrowheads="1"/>
          </p:cNvSpPr>
          <p:nvPr/>
        </p:nvSpPr>
        <p:spPr bwMode="auto">
          <a:xfrm>
            <a:off x="6815138" y="3405003"/>
            <a:ext cx="4010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+mj-lt"/>
              </a:rPr>
              <a:t>C</a:t>
            </a:r>
          </a:p>
        </p:txBody>
      </p:sp>
      <p:sp>
        <p:nvSpPr>
          <p:cNvPr id="76810" name="Rectangle 10"/>
          <p:cNvSpPr>
            <a:spLocks noChangeArrowheads="1"/>
          </p:cNvSpPr>
          <p:nvPr/>
        </p:nvSpPr>
        <p:spPr bwMode="auto">
          <a:xfrm>
            <a:off x="7253288" y="3541528"/>
            <a:ext cx="188912" cy="2254250"/>
          </a:xfrm>
          <a:prstGeom prst="rect">
            <a:avLst/>
          </a:prstGeom>
          <a:solidFill>
            <a:srgbClr val="4382C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03499" name="AutoShape 11"/>
          <p:cNvSpPr>
            <a:spLocks noChangeArrowheads="1"/>
          </p:cNvSpPr>
          <p:nvPr/>
        </p:nvSpPr>
        <p:spPr bwMode="auto">
          <a:xfrm>
            <a:off x="855663" y="5414778"/>
            <a:ext cx="2217737" cy="398462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anchor="ctr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kumimoji="1" lang="en-US" altLang="zh-CN" b="1">
                <a:latin typeface="Times New Roman" panose="02020603050405020304" pitchFamily="18" charset="0"/>
                <a:ea typeface="黑体" panose="02010609060101010101" pitchFamily="49" charset="-122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13566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1.48148E-6 C -0.0007 -0.04607 -0.00191 -0.18009 -0.00035 -0.23912 C 0.00243 -0.30139 -0.01702 -0.32801 0.01632 -0.37431 C 0.04965 -0.4206 0.02986 -0.40417 0.11059 -0.4132 L 0.48906 -0.41134 C 0.5651 -0.41134 0.59132 -0.3669 0.59132 -0.31181 L 0.59132 -0.0838 C 0.59062 -0.03033 0.59097 -0.01783 0.59132 -0.00208 " pathEditMode="relative" rAng="0" ptsTypes="AAAAAAAA">
                                      <p:cBhvr>
                                        <p:cTn id="6" dur="2000" fill="hold"/>
                                        <p:tgtEl>
                                          <p:spTgt spid="7034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75" y="-20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349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若有两只圆盘，则小盘</a:t>
            </a:r>
            <a:r>
              <a:rPr lang="en-US" altLang="zh-CN" dirty="0"/>
              <a:t>A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en-US" altLang="zh-CN" dirty="0"/>
              <a:t>B</a:t>
            </a:r>
            <a:r>
              <a:rPr lang="zh-CN" altLang="en-US" dirty="0"/>
              <a:t>，大盘直接</a:t>
            </a:r>
            <a:r>
              <a:rPr lang="en-US" altLang="zh-CN" dirty="0"/>
              <a:t>A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en-US" altLang="zh-CN" dirty="0"/>
              <a:t>C</a:t>
            </a:r>
            <a:r>
              <a:rPr lang="zh-CN" altLang="en-US" dirty="0"/>
              <a:t>，小盘</a:t>
            </a:r>
            <a:r>
              <a:rPr lang="en-US" altLang="zh-CN" dirty="0"/>
              <a:t>B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en-US" altLang="zh-CN" dirty="0"/>
              <a:t>C</a:t>
            </a:r>
            <a:r>
              <a:rPr lang="zh-CN" altLang="en-US" dirty="0"/>
              <a:t>；</a:t>
            </a:r>
          </a:p>
        </p:txBody>
      </p:sp>
      <p:sp>
        <p:nvSpPr>
          <p:cNvPr id="77826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507DD2BC-F3E2-41AB-B594-71C7B69745CA}" type="slidenum">
              <a:rPr lang="en-US" altLang="zh-CN"/>
              <a:pPr eaLnBrk="1" hangingPunct="1"/>
              <a:t>39</a:t>
            </a:fld>
            <a:endParaRPr lang="en-US" altLang="zh-CN"/>
          </a:p>
        </p:txBody>
      </p:sp>
      <p:sp>
        <p:nvSpPr>
          <p:cNvPr id="77828" name="Rectangle 3"/>
          <p:cNvSpPr>
            <a:spLocks noChangeArrowheads="1"/>
          </p:cNvSpPr>
          <p:nvPr/>
        </p:nvSpPr>
        <p:spPr bwMode="auto">
          <a:xfrm>
            <a:off x="4629150" y="3530415"/>
            <a:ext cx="188913" cy="2254250"/>
          </a:xfrm>
          <a:prstGeom prst="rect">
            <a:avLst/>
          </a:prstGeom>
          <a:solidFill>
            <a:srgbClr val="4382C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7829" name="Rectangle 4"/>
          <p:cNvSpPr>
            <a:spLocks noChangeArrowheads="1"/>
          </p:cNvSpPr>
          <p:nvPr/>
        </p:nvSpPr>
        <p:spPr bwMode="auto">
          <a:xfrm>
            <a:off x="179388" y="5797365"/>
            <a:ext cx="8797925" cy="241300"/>
          </a:xfrm>
          <a:prstGeom prst="rect">
            <a:avLst/>
          </a:prstGeom>
          <a:solidFill>
            <a:srgbClr val="4382C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7830" name="Rectangle 5"/>
          <p:cNvSpPr>
            <a:spLocks noChangeArrowheads="1"/>
          </p:cNvSpPr>
          <p:nvPr/>
        </p:nvSpPr>
        <p:spPr bwMode="auto">
          <a:xfrm>
            <a:off x="1903413" y="3543115"/>
            <a:ext cx="188912" cy="2254250"/>
          </a:xfrm>
          <a:prstGeom prst="rect">
            <a:avLst/>
          </a:prstGeom>
          <a:solidFill>
            <a:srgbClr val="4382C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7831" name="Rectangle 6"/>
          <p:cNvSpPr>
            <a:spLocks noChangeArrowheads="1"/>
          </p:cNvSpPr>
          <p:nvPr/>
        </p:nvSpPr>
        <p:spPr bwMode="auto">
          <a:xfrm>
            <a:off x="1419225" y="3393890"/>
            <a:ext cx="41229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+mj-lt"/>
              </a:rPr>
              <a:t>A</a:t>
            </a:r>
          </a:p>
        </p:txBody>
      </p:sp>
      <p:sp>
        <p:nvSpPr>
          <p:cNvPr id="77832" name="Rectangle 7"/>
          <p:cNvSpPr>
            <a:spLocks noChangeArrowheads="1"/>
          </p:cNvSpPr>
          <p:nvPr/>
        </p:nvSpPr>
        <p:spPr bwMode="auto">
          <a:xfrm>
            <a:off x="4140200" y="3393890"/>
            <a:ext cx="4010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+mj-lt"/>
              </a:rPr>
              <a:t>B</a:t>
            </a:r>
          </a:p>
        </p:txBody>
      </p:sp>
      <p:sp>
        <p:nvSpPr>
          <p:cNvPr id="77833" name="Rectangle 8"/>
          <p:cNvSpPr>
            <a:spLocks noChangeArrowheads="1"/>
          </p:cNvSpPr>
          <p:nvPr/>
        </p:nvSpPr>
        <p:spPr bwMode="auto">
          <a:xfrm>
            <a:off x="6827838" y="3393890"/>
            <a:ext cx="40107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1" lang="en-US" altLang="zh-CN" sz="3200" b="1">
                <a:latin typeface="+mj-lt"/>
              </a:rPr>
              <a:t>C</a:t>
            </a:r>
          </a:p>
        </p:txBody>
      </p:sp>
      <p:sp>
        <p:nvSpPr>
          <p:cNvPr id="77834" name="Rectangle 9"/>
          <p:cNvSpPr>
            <a:spLocks noChangeArrowheads="1"/>
          </p:cNvSpPr>
          <p:nvPr/>
        </p:nvSpPr>
        <p:spPr bwMode="auto">
          <a:xfrm>
            <a:off x="7265988" y="3530415"/>
            <a:ext cx="188912" cy="2254250"/>
          </a:xfrm>
          <a:prstGeom prst="rect">
            <a:avLst/>
          </a:prstGeom>
          <a:solidFill>
            <a:srgbClr val="4382C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04522" name="AutoShape 10"/>
          <p:cNvSpPr>
            <a:spLocks noChangeArrowheads="1"/>
          </p:cNvSpPr>
          <p:nvPr/>
        </p:nvSpPr>
        <p:spPr bwMode="auto">
          <a:xfrm>
            <a:off x="868363" y="5403665"/>
            <a:ext cx="2217737" cy="398463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anchor="ctr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kumimoji="1" lang="en-US" altLang="zh-CN" b="1">
                <a:latin typeface="Times New Roman" panose="02020603050405020304" pitchFamily="18" charset="0"/>
                <a:ea typeface="黑体" panose="02010609060101010101" pitchFamily="49" charset="-122"/>
              </a:rPr>
              <a:t>2</a:t>
            </a:r>
          </a:p>
        </p:txBody>
      </p:sp>
      <p:sp>
        <p:nvSpPr>
          <p:cNvPr id="704523" name="AutoShape 11"/>
          <p:cNvSpPr>
            <a:spLocks noChangeArrowheads="1"/>
          </p:cNvSpPr>
          <p:nvPr/>
        </p:nvSpPr>
        <p:spPr bwMode="auto">
          <a:xfrm>
            <a:off x="1260475" y="5005203"/>
            <a:ext cx="1511300" cy="398462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anchor="ctr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kumimoji="1" lang="en-US" altLang="zh-CN" b="1">
                <a:latin typeface="Times New Roman" panose="02020603050405020304" pitchFamily="18" charset="0"/>
                <a:ea typeface="黑体" panose="02010609060101010101" pitchFamily="49" charset="-122"/>
              </a:rPr>
              <a:t>1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4412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3.7037E-6 C -0.00087 -0.04051 -0.00157 -0.15834 -0.0007 -0.21019 C 0.00052 -0.26482 -0.00868 -0.2882 0.00729 -0.32894 C 0.02343 -0.36945 0.01389 -0.3551 0.05295 -0.36297 L 0.23663 -0.36135 C 0.27326 -0.36135 0.29809 -0.3257 0.29809 -0.27732 L 0.2967 -0.07361 C 0.29687 -0.01945 0.29635 0.03009 0.2967 0.05601 " pathEditMode="relative" rAng="0" ptsTypes="AAAAAAAA">
                                      <p:cBhvr>
                                        <p:cTn id="6" dur="2000" fill="hold"/>
                                        <p:tgtEl>
                                          <p:spTgt spid="7045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44" y="-15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8" presetID="2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1.85185E-6 C -0.0007 -0.04607 -0.00191 -0.18009 -0.00035 -0.23912 C 0.00243 -0.30139 -0.01702 -0.32801 0.01632 -0.37431 C 0.04965 -0.4206 0.02986 -0.40417 0.11059 -0.4132 L 0.48906 -0.41134 C 0.5651 -0.41134 0.59132 -0.3669 0.59132 -0.31181 L 0.59132 -0.0838 C 0.59062 -0.03033 0.59097 -0.01783 0.59132 -0.00209 " pathEditMode="relative" rAng="0" ptsTypes="AAAAAAAA">
                                      <p:cBhvr>
                                        <p:cTn id="9" dur="2000" fill="hold"/>
                                        <p:tgtEl>
                                          <p:spTgt spid="7045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75" y="-20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1" presetID="2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948 0.05046 C 0.30451 0.00023 0.28715 -0.1919 0.29809 -0.26065 C 0.30902 -0.32894 0.32847 -0.34306 0.36475 -0.3588 L 0.51614 -0.3551 C 0.55295 -0.3551 0.58698 -0.31875 0.58698 -0.26505 L 0.58698 -0.04329 C 0.58698 0.00717 0.58698 -0.01667 0.58698 -0.00324 " pathEditMode="relative" rAng="0" ptsTypes="AAAAAAA">
                                      <p:cBhvr>
                                        <p:cTn id="12" dur="2000" fill="hold"/>
                                        <p:tgtEl>
                                          <p:spTgt spid="7045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115" y="-20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4522" grpId="0" animBg="1"/>
      <p:bldP spid="704523" grpId="0" animBg="1"/>
      <p:bldP spid="70452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6462D5B-0398-8644-9D15-F398B57A2FA9}"/>
              </a:ext>
            </a:extLst>
          </p:cNvPr>
          <p:cNvSpPr txBox="1"/>
          <p:nvPr/>
        </p:nvSpPr>
        <p:spPr>
          <a:xfrm>
            <a:off x="374417" y="1150753"/>
            <a:ext cx="8297310" cy="1135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小作业，是为了强化对课上规则熟悉和掌握。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不能只看到分数，更不能只为了拿分数去实现作业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1A65EB3-75EB-DC4C-9845-FE7A0B608979}"/>
              </a:ext>
            </a:extLst>
          </p:cNvPr>
          <p:cNvSpPr txBox="1"/>
          <p:nvPr/>
        </p:nvSpPr>
        <p:spPr>
          <a:xfrm>
            <a:off x="1366056" y="2362358"/>
            <a:ext cx="6340197" cy="1135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不是不能回答大家的问题（确实也都回答了）</a:t>
            </a:r>
            <a:endParaRPr kumimoji="1" lang="en-US" altLang="zh-CN" sz="24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但老师和助教更愿意被问到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有水平的问题</a:t>
            </a:r>
          </a:p>
        </p:txBody>
      </p:sp>
      <p:graphicFrame>
        <p:nvGraphicFramePr>
          <p:cNvPr id="9" name="表格 10">
            <a:extLst>
              <a:ext uri="{FF2B5EF4-FFF2-40B4-BE49-F238E27FC236}">
                <a16:creationId xmlns:a16="http://schemas.microsoft.com/office/drawing/2014/main" id="{97B786DC-B0FF-E14C-A2FB-2167AD3D6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436341"/>
              </p:ext>
            </p:extLst>
          </p:nvPr>
        </p:nvGraphicFramePr>
        <p:xfrm>
          <a:off x="853271" y="3573963"/>
          <a:ext cx="7451970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25985">
                  <a:extLst>
                    <a:ext uri="{9D8B030D-6E8A-4147-A177-3AD203B41FA5}">
                      <a16:colId xmlns:a16="http://schemas.microsoft.com/office/drawing/2014/main" val="4167057025"/>
                    </a:ext>
                  </a:extLst>
                </a:gridCol>
                <a:gridCol w="3725985">
                  <a:extLst>
                    <a:ext uri="{9D8B030D-6E8A-4147-A177-3AD203B41FA5}">
                      <a16:colId xmlns:a16="http://schemas.microsoft.com/office/drawing/2014/main" val="30520446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没水平的问题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有水平的问题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080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我这样影响得分么？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我能定义一个全程序都可以访问的变量么？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785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我这段代码为什么结果不对？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为什么用一个</a:t>
                      </a:r>
                      <a:r>
                        <a:rPr lang="en-US" altLang="zh-CN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printf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%f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输出整数得到的是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0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715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这个错误啥意思？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scanf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一定缓冲区残留吗？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为什么溢出了？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如何理解在函数定义中声明形参数组的大小是不起任何作用的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678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07813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若有</a:t>
            </a:r>
            <a:r>
              <a:rPr lang="en-US" altLang="zh-CN" dirty="0"/>
              <a:t>n</a:t>
            </a:r>
            <a:r>
              <a:rPr lang="zh-CN" altLang="en-US" dirty="0"/>
              <a:t>块圆盘时，可以将上面</a:t>
            </a:r>
            <a:r>
              <a:rPr lang="en-US" altLang="zh-CN" dirty="0"/>
              <a:t>n-1</a:t>
            </a:r>
            <a:r>
              <a:rPr lang="zh-CN" altLang="en-US" dirty="0"/>
              <a:t>块当作“一块，</a:t>
            </a:r>
            <a:r>
              <a:rPr lang="en-US" altLang="zh-CN" dirty="0"/>
              <a:t>A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en-US" altLang="zh-CN" dirty="0"/>
              <a:t>B</a:t>
            </a:r>
            <a:r>
              <a:rPr lang="zh-CN" altLang="en-US" dirty="0"/>
              <a:t>，第</a:t>
            </a:r>
            <a:r>
              <a:rPr lang="en-US" altLang="zh-CN" dirty="0"/>
              <a:t>n</a:t>
            </a:r>
            <a:r>
              <a:rPr lang="zh-CN" altLang="en-US" dirty="0"/>
              <a:t>块直接</a:t>
            </a:r>
            <a:r>
              <a:rPr lang="en-US" altLang="zh-CN" dirty="0"/>
              <a:t>A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en-US" altLang="zh-CN" dirty="0"/>
              <a:t>C</a:t>
            </a:r>
            <a:r>
              <a:rPr lang="zh-CN" altLang="en-US" dirty="0"/>
              <a:t>，</a:t>
            </a:r>
            <a:r>
              <a:rPr lang="en-US" altLang="zh-CN" dirty="0"/>
              <a:t> n-1</a:t>
            </a:r>
            <a:r>
              <a:rPr lang="zh-CN" altLang="en-US" dirty="0"/>
              <a:t>块</a:t>
            </a:r>
            <a:r>
              <a:rPr lang="en-US" altLang="zh-CN" dirty="0"/>
              <a:t>B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en-US" altLang="zh-CN" dirty="0"/>
              <a:t>C</a:t>
            </a:r>
            <a:r>
              <a:rPr lang="zh-CN" altLang="en-US" dirty="0"/>
              <a:t>；</a:t>
            </a:r>
          </a:p>
        </p:txBody>
      </p:sp>
      <p:sp>
        <p:nvSpPr>
          <p:cNvPr id="7987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67CA063C-C789-4AB1-A8D1-382B0FDF0250}" type="slidenum">
              <a:rPr lang="en-US" altLang="zh-CN"/>
              <a:pPr eaLnBrk="1" hangingPunct="1"/>
              <a:t>40</a:t>
            </a:fld>
            <a:endParaRPr lang="en-US" altLang="zh-CN"/>
          </a:p>
        </p:txBody>
      </p:sp>
      <p:grpSp>
        <p:nvGrpSpPr>
          <p:cNvPr id="79876" name="Group 3"/>
          <p:cNvGrpSpPr>
            <a:grpSpLocks/>
          </p:cNvGrpSpPr>
          <p:nvPr/>
        </p:nvGrpSpPr>
        <p:grpSpPr bwMode="auto">
          <a:xfrm>
            <a:off x="152400" y="3392209"/>
            <a:ext cx="8797925" cy="2644775"/>
            <a:chOff x="94" y="2346"/>
            <a:chExt cx="5542" cy="1666"/>
          </a:xfrm>
        </p:grpSpPr>
        <p:sp>
          <p:nvSpPr>
            <p:cNvPr id="79882" name="Rectangle 4"/>
            <p:cNvSpPr>
              <a:spLocks noChangeArrowheads="1"/>
            </p:cNvSpPr>
            <p:nvPr/>
          </p:nvSpPr>
          <p:spPr bwMode="auto">
            <a:xfrm>
              <a:off x="2897" y="2432"/>
              <a:ext cx="119" cy="1420"/>
            </a:xfrm>
            <a:prstGeom prst="rect">
              <a:avLst/>
            </a:prstGeom>
            <a:solidFill>
              <a:srgbClr val="4382C1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79883" name="Rectangle 5"/>
            <p:cNvSpPr>
              <a:spLocks noChangeArrowheads="1"/>
            </p:cNvSpPr>
            <p:nvPr/>
          </p:nvSpPr>
          <p:spPr bwMode="auto">
            <a:xfrm>
              <a:off x="94" y="3860"/>
              <a:ext cx="5542" cy="152"/>
            </a:xfrm>
            <a:prstGeom prst="rect">
              <a:avLst/>
            </a:prstGeom>
            <a:solidFill>
              <a:srgbClr val="4382C1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79884" name="Rectangle 6"/>
            <p:cNvSpPr>
              <a:spLocks noChangeArrowheads="1"/>
            </p:cNvSpPr>
            <p:nvPr/>
          </p:nvSpPr>
          <p:spPr bwMode="auto">
            <a:xfrm>
              <a:off x="1180" y="2440"/>
              <a:ext cx="119" cy="1420"/>
            </a:xfrm>
            <a:prstGeom prst="rect">
              <a:avLst/>
            </a:prstGeom>
            <a:solidFill>
              <a:srgbClr val="4382C1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79885" name="Rectangle 7"/>
            <p:cNvSpPr>
              <a:spLocks noChangeArrowheads="1"/>
            </p:cNvSpPr>
            <p:nvPr/>
          </p:nvSpPr>
          <p:spPr bwMode="auto">
            <a:xfrm>
              <a:off x="875" y="2346"/>
              <a:ext cx="2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+mj-lt"/>
                </a:rPr>
                <a:t>A</a:t>
              </a:r>
            </a:p>
          </p:txBody>
        </p:sp>
        <p:sp>
          <p:nvSpPr>
            <p:cNvPr id="79886" name="Rectangle 8"/>
            <p:cNvSpPr>
              <a:spLocks noChangeArrowheads="1"/>
            </p:cNvSpPr>
            <p:nvPr/>
          </p:nvSpPr>
          <p:spPr bwMode="auto">
            <a:xfrm>
              <a:off x="2589" y="2346"/>
              <a:ext cx="253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>
                  <a:latin typeface="+mj-lt"/>
                </a:rPr>
                <a:t>B</a:t>
              </a:r>
            </a:p>
          </p:txBody>
        </p:sp>
        <p:sp>
          <p:nvSpPr>
            <p:cNvPr id="79887" name="Rectangle 9"/>
            <p:cNvSpPr>
              <a:spLocks noChangeArrowheads="1"/>
            </p:cNvSpPr>
            <p:nvPr/>
          </p:nvSpPr>
          <p:spPr bwMode="auto">
            <a:xfrm>
              <a:off x="4282" y="2346"/>
              <a:ext cx="253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en-US" altLang="zh-CN" sz="3200" b="1" dirty="0">
                  <a:latin typeface="+mj-lt"/>
                </a:rPr>
                <a:t>C</a:t>
              </a:r>
            </a:p>
          </p:txBody>
        </p:sp>
        <p:sp>
          <p:nvSpPr>
            <p:cNvPr id="79888" name="Rectangle 10"/>
            <p:cNvSpPr>
              <a:spLocks noChangeArrowheads="1"/>
            </p:cNvSpPr>
            <p:nvPr/>
          </p:nvSpPr>
          <p:spPr bwMode="auto">
            <a:xfrm>
              <a:off x="4558" y="2432"/>
              <a:ext cx="119" cy="1420"/>
            </a:xfrm>
            <a:prstGeom prst="rect">
              <a:avLst/>
            </a:prstGeom>
            <a:solidFill>
              <a:srgbClr val="4382C1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873125" y="4605059"/>
            <a:ext cx="2217738" cy="796925"/>
            <a:chOff x="703" y="3382"/>
            <a:chExt cx="1397" cy="502"/>
          </a:xfrm>
          <a:solidFill>
            <a:srgbClr val="92D050"/>
          </a:solidFill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</p:grpSpPr>
        <p:sp>
          <p:nvSpPr>
            <p:cNvPr id="79880" name="AutoShape 12"/>
            <p:cNvSpPr>
              <a:spLocks noChangeArrowheads="1"/>
            </p:cNvSpPr>
            <p:nvPr/>
          </p:nvSpPr>
          <p:spPr bwMode="auto">
            <a:xfrm>
              <a:off x="703" y="3633"/>
              <a:ext cx="1397" cy="251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  <a:extLs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marL="342900" indent="-3429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b="1">
                  <a:latin typeface="Times New Roman" panose="02020603050405020304" pitchFamily="18" charset="0"/>
                  <a:ea typeface="黑体" panose="02010609060101010101" pitchFamily="49" charset="-122"/>
                </a:rPr>
                <a:t>2</a:t>
              </a:r>
            </a:p>
          </p:txBody>
        </p:sp>
        <p:sp>
          <p:nvSpPr>
            <p:cNvPr id="79881" name="AutoShape 13"/>
            <p:cNvSpPr>
              <a:spLocks noChangeArrowheads="1"/>
            </p:cNvSpPr>
            <p:nvPr/>
          </p:nvSpPr>
          <p:spPr bwMode="auto">
            <a:xfrm>
              <a:off x="948" y="3382"/>
              <a:ext cx="952" cy="251"/>
            </a:xfrm>
            <a:prstGeom prst="roundRect">
              <a:avLst>
                <a:gd name="adj" fmla="val 16667"/>
              </a:avLst>
            </a:prstGeom>
            <a:grpFill/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  <a:extLst>
              <a:ext uri="{91240B29-F687-4F45-9708-019B960494DF}">
                <a14:hiddenLine xmlns:a14="http://schemas.microsoft.com/office/drawing/2010/main" w="12700" cap="sq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 marL="342900" indent="-3429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b="1">
                  <a:latin typeface="Times New Roman" panose="02020603050405020304" pitchFamily="18" charset="0"/>
                  <a:ea typeface="黑体" panose="02010609060101010101" pitchFamily="49" charset="-122"/>
                </a:rPr>
                <a:t>1</a:t>
              </a:r>
            </a:p>
          </p:txBody>
        </p:sp>
      </p:grpSp>
      <p:sp>
        <p:nvSpPr>
          <p:cNvPr id="706574" name="AutoShape 14"/>
          <p:cNvSpPr>
            <a:spLocks noChangeArrowheads="1"/>
          </p:cNvSpPr>
          <p:nvPr/>
        </p:nvSpPr>
        <p:spPr bwMode="auto">
          <a:xfrm>
            <a:off x="512763" y="5384522"/>
            <a:ext cx="2952750" cy="398462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anchor="ctr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kumimoji="1" lang="en-US" altLang="zh-CN" b="1">
                <a:latin typeface="Times New Roman" panose="02020603050405020304" pitchFamily="18" charset="0"/>
                <a:ea typeface="黑体" panose="02010609060101010101" pitchFamily="49" charset="-122"/>
              </a:rPr>
              <a:t>3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017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7 0.02454 C 0.00729 -0.02384 -0.01198 -0.18218 -0.00035 -0.2375 C 0.01128 -0.29282 0.02795 -0.30116 0.07257 -0.30718 C 0.07257 -0.30694 0.24184 -0.33727 0.26788 -0.27361 C 0.30677 -0.24514 0.29305 -0.17199 0.29809 -0.11482 C 0.30312 -0.06042 0.29913 0.0162 0.29809 0.05417 " pathEditMode="relative" rAng="0" ptsTypes="AAAA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31" y="-1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" presetID="2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7037E-7 C -0.00069 -0.04606 -0.0019 -0.18009 -0.00034 -0.23912 C 0.00244 -0.30139 -0.01701 -0.32801 0.01632 -0.37431 C 0.04966 -0.4206 0.02987 -0.40417 0.1106 -0.41319 L 0.48907 -0.41134 C 0.56511 -0.41134 0.58282 -0.35995 0.58282 -0.30486 L 0.59132 -0.0838 C 0.59063 -0.03032 0.59046 -0.01412 0.5908 0.00162 " pathEditMode="relative" rAng="0" ptsTypes="AAAAAAAA">
                                      <p:cBhvr>
                                        <p:cTn id="9" dur="3000" fill="hold"/>
                                        <p:tgtEl>
                                          <p:spTgt spid="7065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75" y="-205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11" presetID="2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809 0.06273 C 0.29809 0.01157 0.275 -0.29259 0.31389 -0.29259 L 0.55521 -0.29051 C 0.59409 -0.29051 0.57656 -0.26157 0.58211 -0.21227 L 0.58698 -0.00278 " pathEditMode="relative" rAng="0" ptsTypes="AAAAA">
                                      <p:cBhvr>
                                        <p:cTn id="12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97" y="-17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57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b="1" dirty="0">
                <a:solidFill>
                  <a:srgbClr val="C00000"/>
                </a:solidFill>
              </a:rPr>
              <a:t>边界条件</a:t>
            </a:r>
            <a:r>
              <a:rPr lang="zh-CN" altLang="en-US" dirty="0"/>
              <a:t>为</a:t>
            </a:r>
            <a:r>
              <a:rPr lang="en-US" altLang="zh-CN" dirty="0"/>
              <a:t>n=1</a:t>
            </a:r>
          </a:p>
          <a:p>
            <a:pPr lvl="1"/>
            <a:r>
              <a:rPr lang="zh-CN" altLang="en-US" dirty="0"/>
              <a:t>将（</a:t>
            </a:r>
            <a:r>
              <a:rPr lang="en-US" altLang="zh-CN" dirty="0"/>
              <a:t>1</a:t>
            </a:r>
            <a:r>
              <a:rPr lang="zh-CN" altLang="en-US" dirty="0"/>
              <a:t>个）盘子从“起点”移到“终点”；</a:t>
            </a:r>
            <a:endParaRPr lang="en-US" altLang="zh-CN" dirty="0"/>
          </a:p>
          <a:p>
            <a:r>
              <a:rPr lang="zh-CN" altLang="en-US" b="1" dirty="0">
                <a:solidFill>
                  <a:srgbClr val="C00000"/>
                </a:solidFill>
              </a:rPr>
              <a:t>递归关系</a:t>
            </a:r>
            <a:r>
              <a:rPr lang="zh-CN" altLang="en-US" dirty="0"/>
              <a:t>：将</a:t>
            </a:r>
            <a:r>
              <a:rPr lang="en-US" altLang="zh-CN" dirty="0"/>
              <a:t>n</a:t>
            </a:r>
            <a:r>
              <a:rPr lang="zh-CN" altLang="en-US" dirty="0"/>
              <a:t>个盘子从“起点”移到“终点”可以分解为</a:t>
            </a:r>
            <a:endParaRPr lang="en-US" altLang="zh-CN" dirty="0"/>
          </a:p>
          <a:p>
            <a:pPr lvl="1"/>
            <a:r>
              <a:rPr lang="zh-CN" altLang="en-US" dirty="0"/>
              <a:t>将</a:t>
            </a:r>
            <a:r>
              <a:rPr lang="en-US" altLang="zh-CN" dirty="0"/>
              <a:t>n-1</a:t>
            </a:r>
            <a:r>
              <a:rPr lang="zh-CN" altLang="en-US" dirty="0"/>
              <a:t>个盘子从“起点”移到“临时”；</a:t>
            </a:r>
            <a:endParaRPr lang="en-US" altLang="zh-CN" dirty="0"/>
          </a:p>
          <a:p>
            <a:pPr lvl="1"/>
            <a:r>
              <a:rPr lang="zh-CN" altLang="en-US" dirty="0"/>
              <a:t>将剩余的</a:t>
            </a:r>
            <a:r>
              <a:rPr lang="en-US" altLang="zh-CN" dirty="0"/>
              <a:t>1</a:t>
            </a:r>
            <a:r>
              <a:rPr lang="zh-CN" altLang="en-US" dirty="0"/>
              <a:t>个盘子从“起点”移到“终点”；</a:t>
            </a:r>
            <a:endParaRPr lang="en-US" altLang="zh-CN" dirty="0"/>
          </a:p>
          <a:p>
            <a:pPr lvl="1"/>
            <a:r>
              <a:rPr lang="zh-CN" altLang="en-US" dirty="0"/>
              <a:t>将</a:t>
            </a:r>
            <a:r>
              <a:rPr lang="en-US" altLang="zh-CN" dirty="0"/>
              <a:t>n-1</a:t>
            </a:r>
            <a:r>
              <a:rPr lang="zh-CN" altLang="en-US" dirty="0"/>
              <a:t>个盘子从“临时”移到“终点”；</a:t>
            </a:r>
            <a:br>
              <a:rPr lang="en-US" altLang="zh-CN" dirty="0"/>
            </a:b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定义</a:t>
            </a:r>
            <a:r>
              <a:rPr lang="en-US" altLang="zh-CN" dirty="0"/>
              <a:t>Hanoi</a:t>
            </a:r>
            <a:r>
              <a:rPr lang="zh-CN" altLang="en-US" dirty="0"/>
              <a:t>函数</a:t>
            </a:r>
          </a:p>
          <a:p>
            <a:r>
              <a:rPr lang="zh-CN" altLang="en-US" dirty="0"/>
              <a:t>函数原型： </a:t>
            </a:r>
            <a:r>
              <a:rPr lang="en-US" altLang="zh-CN" sz="17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7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700" dirty="0">
                <a:solidFill>
                  <a:srgbClr val="0F68A0"/>
                </a:solidFill>
                <a:latin typeface="Menlo" panose="020B0609030804020204" pitchFamily="49" charset="0"/>
              </a:rPr>
              <a:t>Hanoi</a:t>
            </a:r>
            <a:r>
              <a:rPr lang="en-US" altLang="zh-CN" sz="17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7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700" dirty="0">
                <a:solidFill>
                  <a:srgbClr val="000000"/>
                </a:solidFill>
                <a:latin typeface="Menlo" panose="020B0609030804020204" pitchFamily="49" charset="0"/>
              </a:rPr>
              <a:t> n, </a:t>
            </a:r>
            <a:r>
              <a:rPr lang="en-US" altLang="zh-CN" sz="1700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sz="1700" dirty="0">
                <a:solidFill>
                  <a:srgbClr val="000000"/>
                </a:solidFill>
                <a:latin typeface="Menlo" panose="020B0609030804020204" pitchFamily="49" charset="0"/>
              </a:rPr>
              <a:t> From, </a:t>
            </a:r>
            <a:r>
              <a:rPr lang="en-US" altLang="zh-CN" sz="1700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sz="1700" dirty="0">
                <a:solidFill>
                  <a:srgbClr val="000000"/>
                </a:solidFill>
                <a:latin typeface="Menlo" panose="020B0609030804020204" pitchFamily="49" charset="0"/>
              </a:rPr>
              <a:t> Temp, </a:t>
            </a:r>
            <a:r>
              <a:rPr lang="en-US" altLang="zh-CN" sz="1700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sz="1700" dirty="0">
                <a:solidFill>
                  <a:srgbClr val="000000"/>
                </a:solidFill>
                <a:latin typeface="Menlo" panose="020B0609030804020204" pitchFamily="49" charset="0"/>
              </a:rPr>
              <a:t> To);</a:t>
            </a:r>
            <a:endParaRPr lang="en-US" altLang="zh-CN" sz="1700" dirty="0"/>
          </a:p>
          <a:p>
            <a:pPr lvl="1"/>
            <a:r>
              <a:rPr lang="zh-CN" altLang="en-US" dirty="0"/>
              <a:t>返回值： 无</a:t>
            </a:r>
          </a:p>
          <a:p>
            <a:pPr lvl="1"/>
            <a:r>
              <a:rPr lang="zh-CN" altLang="en-US" dirty="0"/>
              <a:t>函数参数： </a:t>
            </a:r>
            <a:r>
              <a:rPr lang="en-US" altLang="zh-CN" dirty="0"/>
              <a:t>n--</a:t>
            </a:r>
            <a:r>
              <a:rPr lang="zh-CN" altLang="en-US" dirty="0"/>
              <a:t>圆盘数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4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41</a:t>
            </a:fld>
            <a:endParaRPr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1357717" y="3889793"/>
            <a:ext cx="53751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几个盘子？从哪里移到哪里？经过中间传递的盘子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034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：实例</a:t>
            </a:r>
            <a:r>
              <a:rPr lang="en-US" altLang="zh-CN" sz="2400" dirty="0">
                <a:solidFill>
                  <a:srgbClr val="FFFF00"/>
                </a:solidFill>
              </a:rPr>
              <a:t>4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42</a:t>
            </a:fld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1087093" y="1251314"/>
            <a:ext cx="6969812" cy="233910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" altLang="zh-CN" sz="16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" altLang="zh-CN" sz="16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" altLang="zh-CN" sz="16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" altLang="zh-CN" sz="16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" altLang="zh-CN" sz="16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0F68A0"/>
                </a:solidFill>
                <a:latin typeface="Menlo" panose="020B0609030804020204" pitchFamily="49" charset="0"/>
              </a:rPr>
              <a:t>Hanoi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n,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From,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Temp,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To); </a:t>
            </a:r>
          </a:p>
          <a:p>
            <a:r>
              <a:rPr lang="en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6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" altLang="zh-CN" sz="16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n;</a:t>
            </a:r>
          </a:p>
          <a:p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CN" sz="16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1600" dirty="0">
                <a:solidFill>
                  <a:srgbClr val="C41A16"/>
                </a:solidFill>
                <a:latin typeface="Menlo" panose="020B0609030804020204" pitchFamily="49" charset="0"/>
              </a:rPr>
              <a:t>"input n:"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" altLang="zh-CN" sz="16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CN" sz="1600" dirty="0" err="1">
                <a:solidFill>
                  <a:srgbClr val="2E0D6E"/>
                </a:solidFill>
                <a:latin typeface="Menlo" panose="020B0609030804020204" pitchFamily="49" charset="0"/>
              </a:rPr>
              <a:t>scanf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CN" sz="1600" dirty="0">
                <a:solidFill>
                  <a:srgbClr val="C41A16"/>
                </a:solidFill>
                <a:latin typeface="Menlo" panose="020B0609030804020204" pitchFamily="49" charset="0"/>
              </a:rPr>
              <a:t>"%d"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</a:t>
            </a:r>
            <a:r>
              <a:rPr lang="zh-CN" alt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&amp;n);</a:t>
            </a:r>
          </a:p>
          <a:p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CN" sz="1600" dirty="0">
                <a:solidFill>
                  <a:srgbClr val="26474B"/>
                </a:solidFill>
                <a:latin typeface="Menlo" panose="020B0609030804020204" pitchFamily="49" charset="0"/>
              </a:rPr>
              <a:t>Hanoi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(n, </a:t>
            </a:r>
            <a:r>
              <a:rPr lang="en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'A'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'B'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'C'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1087093" y="3590416"/>
            <a:ext cx="6969813" cy="25545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0F68A0"/>
                </a:solidFill>
                <a:latin typeface="Menlo" panose="020B0609030804020204" pitchFamily="49" charset="0"/>
              </a:rPr>
              <a:t>Hanoi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n,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From,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Temp,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To)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(n==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>
                <a:solidFill>
                  <a:srgbClr val="C41A16"/>
                </a:solidFill>
                <a:latin typeface="Menlo" panose="020B0609030804020204" pitchFamily="49" charset="0"/>
              </a:rPr>
              <a:t>"%c-&gt;%c "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,From, To);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只有一个盘子直接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A-&gt;C</a:t>
            </a:r>
            <a:endParaRPr lang="en-US" altLang="zh-CN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26474B"/>
                </a:solidFill>
                <a:latin typeface="Menlo" panose="020B0609030804020204" pitchFamily="49" charset="0"/>
              </a:rPr>
              <a:t>Hanoi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(n-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From, To, Temp);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上面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n-1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块盘子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A-&gt;B</a:t>
            </a:r>
            <a:endParaRPr lang="en-US" altLang="zh-CN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>
                <a:solidFill>
                  <a:srgbClr val="C41A16"/>
                </a:solidFill>
                <a:latin typeface="Menlo" panose="020B0609030804020204" pitchFamily="49" charset="0"/>
              </a:rPr>
              <a:t>"%c-&gt;%c "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From, To);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第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n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块盘子直接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A-&gt;C</a:t>
            </a:r>
            <a:endParaRPr lang="en-US" altLang="zh-CN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26474B"/>
                </a:solidFill>
                <a:latin typeface="Menlo" panose="020B0609030804020204" pitchFamily="49" charset="0"/>
              </a:rPr>
              <a:t>Hanoi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(n-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Temp, From, To);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//B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塔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n-1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块盘子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B-&gt;C</a:t>
            </a:r>
            <a:endParaRPr lang="en-US" altLang="zh-CN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223523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优点：</a:t>
            </a:r>
            <a:endParaRPr lang="en-US" altLang="zh-CN" dirty="0"/>
          </a:p>
          <a:p>
            <a:pPr lvl="1"/>
            <a:r>
              <a:rPr lang="zh-CN" altLang="en-US" dirty="0"/>
              <a:t>递归使一个蕴含递归关系且结构复杂的程序简洁精炼</a:t>
            </a:r>
            <a:endParaRPr lang="en-US" altLang="zh-CN" dirty="0"/>
          </a:p>
          <a:p>
            <a:pPr lvl="1"/>
            <a:r>
              <a:rPr lang="zh-CN" altLang="en-US" dirty="0"/>
              <a:t>只需要少量的步骤就可描述解题过程中所需要的多次重复计算，代码量大幅减小。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难点：</a:t>
            </a:r>
            <a:endParaRPr lang="en-US" altLang="zh-CN" dirty="0"/>
          </a:p>
          <a:p>
            <a:pPr lvl="1"/>
            <a:r>
              <a:rPr lang="zh-CN" altLang="en-US" dirty="0"/>
              <a:t>如何找到递归形式？</a:t>
            </a:r>
            <a:r>
              <a:rPr lang="zh-CN" altLang="en-US" b="1" dirty="0">
                <a:solidFill>
                  <a:srgbClr val="C00000"/>
                </a:solidFill>
              </a:rPr>
              <a:t>目标驱动！</a:t>
            </a:r>
            <a:endParaRPr lang="en-US" altLang="zh-CN" b="1" dirty="0">
              <a:solidFill>
                <a:srgbClr val="C00000"/>
              </a:solidFill>
            </a:endParaRPr>
          </a:p>
          <a:p>
            <a:pPr lvl="1"/>
            <a:r>
              <a:rPr lang="zh-CN" altLang="en-US" dirty="0"/>
              <a:t>如何找到递归边界？</a:t>
            </a:r>
            <a:r>
              <a:rPr lang="zh-CN" altLang="en-US" b="1" dirty="0">
                <a:solidFill>
                  <a:srgbClr val="C00000"/>
                </a:solidFill>
              </a:rPr>
              <a:t>极力简化！</a:t>
            </a:r>
            <a:endParaRPr lang="en-US" altLang="zh-CN" b="1" dirty="0">
              <a:solidFill>
                <a:srgbClr val="C00000"/>
              </a:solidFill>
            </a:endParaRPr>
          </a:p>
          <a:p>
            <a:pPr lvl="1"/>
            <a:endParaRPr lang="en-US" altLang="zh-CN" dirty="0"/>
          </a:p>
          <a:p>
            <a:r>
              <a:rPr lang="zh-CN" altLang="en-US" dirty="0"/>
              <a:t>缺点：</a:t>
            </a:r>
            <a:endParaRPr lang="en-US" altLang="zh-CN" dirty="0"/>
          </a:p>
          <a:p>
            <a:pPr lvl="1"/>
            <a:r>
              <a:rPr lang="zh-CN" altLang="en-US" dirty="0"/>
              <a:t>递归的运行效率往往很低，频繁内存调用，会消耗额外的时间和存储空间。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7509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在算法分析上，要建立分治递归的思维方式。</a:t>
            </a:r>
            <a:endParaRPr lang="en-US" altLang="zh-CN" dirty="0"/>
          </a:p>
          <a:p>
            <a:pPr lvl="1"/>
            <a:r>
              <a:rPr lang="zh-CN" altLang="en-US" dirty="0"/>
              <a:t>分析得出递归关系式</a:t>
            </a:r>
            <a:endParaRPr lang="en-US" altLang="zh-CN" dirty="0"/>
          </a:p>
          <a:p>
            <a:pPr lvl="1"/>
            <a:r>
              <a:rPr lang="zh-CN" altLang="en-US" dirty="0"/>
              <a:t>确定边界条件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在编程实现上，要建立递归信心（</a:t>
            </a:r>
            <a:r>
              <a:rPr lang="en-US" altLang="zh-CN" dirty="0"/>
              <a:t>To </a:t>
            </a:r>
            <a:r>
              <a:rPr lang="en-US" altLang="zh-CN" dirty="0" err="1"/>
              <a:t>turst</a:t>
            </a:r>
            <a:r>
              <a:rPr lang="en-US" altLang="zh-CN" dirty="0"/>
              <a:t> the recursion,  Jerry Cain,  Stanford</a:t>
            </a:r>
            <a:r>
              <a:rPr lang="zh-CN" altLang="en-US" dirty="0"/>
              <a:t>）。</a:t>
            </a:r>
            <a:endParaRPr lang="en-US" altLang="zh-CN" dirty="0"/>
          </a:p>
          <a:p>
            <a:pPr lvl="1"/>
            <a:r>
              <a:rPr lang="zh-CN" altLang="en-US" dirty="0"/>
              <a:t>系统对栈空间管理有条不紊</a:t>
            </a:r>
            <a:endParaRPr lang="en-US" altLang="zh-CN" dirty="0"/>
          </a:p>
          <a:p>
            <a:pPr lvl="1"/>
            <a:r>
              <a:rPr lang="zh-CN" altLang="en-US" dirty="0"/>
              <a:t>栈结构严格记录递归路径</a:t>
            </a:r>
            <a:endParaRPr lang="en-US" altLang="zh-C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7786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原问题应该分为多少个子问题才较适宜？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每个子问题的规模应该怎样才为适当？这些问题很难予以肯定的回答。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但人们从大量实践中发现，在用分治法设计算法时，最好使子问题的规模大致相同。换言之，将一个问题分成大小相等的</a:t>
            </a:r>
            <a:r>
              <a:rPr lang="en-US" altLang="zh-CN" dirty="0"/>
              <a:t>k</a:t>
            </a:r>
            <a:r>
              <a:rPr lang="zh-CN" altLang="en-US" dirty="0"/>
              <a:t>个子问题的处理方法是行之有效的。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8220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46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26" y="1302472"/>
            <a:ext cx="3787611" cy="50372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80F56D8-0EF0-A644-9227-266597B78DD5}"/>
              </a:ext>
            </a:extLst>
          </p:cNvPr>
          <p:cNvSpPr/>
          <p:nvPr/>
        </p:nvSpPr>
        <p:spPr>
          <a:xfrm>
            <a:off x="4396154" y="2265629"/>
            <a:ext cx="4572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-US" altLang="zh-CN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dirty="0">
                <a:solidFill>
                  <a:srgbClr val="C41A16"/>
                </a:solidFill>
                <a:latin typeface="Menlo" panose="020B0609030804020204" pitchFamily="49" charset="0"/>
              </a:rPr>
              <a:t>吓得我抱起了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\n"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dirty="0">
              <a:solidFill>
                <a:srgbClr val="26474B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542442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47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80F56D8-0EF0-A644-9227-266597B78DD5}"/>
              </a:ext>
            </a:extLst>
          </p:cNvPr>
          <p:cNvSpPr/>
          <p:nvPr/>
        </p:nvSpPr>
        <p:spPr>
          <a:xfrm>
            <a:off x="0" y="1225659"/>
            <a:ext cx="31652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吓得我抱起了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26474B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7398990-CAC2-5943-949C-969B3D5FE52F}"/>
              </a:ext>
            </a:extLst>
          </p:cNvPr>
          <p:cNvSpPr/>
          <p:nvPr/>
        </p:nvSpPr>
        <p:spPr>
          <a:xfrm>
            <a:off x="3061819" y="1398395"/>
            <a:ext cx="316523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1708D0D-F2F3-6A45-9D7F-85EFA93CDCBD}"/>
              </a:ext>
            </a:extLst>
          </p:cNvPr>
          <p:cNvSpPr/>
          <p:nvPr/>
        </p:nvSpPr>
        <p:spPr>
          <a:xfrm>
            <a:off x="6123637" y="1398395"/>
            <a:ext cx="316523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81C0C9B1-A964-4249-A1D6-7A7B3815FCFB}"/>
              </a:ext>
            </a:extLst>
          </p:cNvPr>
          <p:cNvCxnSpPr>
            <a:cxnSpLocks/>
          </p:cNvCxnSpPr>
          <p:nvPr/>
        </p:nvCxnSpPr>
        <p:spPr>
          <a:xfrm flipV="1">
            <a:off x="2839799" y="1558898"/>
            <a:ext cx="361129" cy="1045029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85A573BE-D850-E24A-AACA-D3C54A07F33A}"/>
              </a:ext>
            </a:extLst>
          </p:cNvPr>
          <p:cNvCxnSpPr>
            <a:cxnSpLocks/>
          </p:cNvCxnSpPr>
          <p:nvPr/>
        </p:nvCxnSpPr>
        <p:spPr>
          <a:xfrm flipV="1">
            <a:off x="5857927" y="1527348"/>
            <a:ext cx="361129" cy="1045029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F0188A99-EE89-9443-972A-7E791E7EE22E}"/>
              </a:ext>
            </a:extLst>
          </p:cNvPr>
          <p:cNvCxnSpPr>
            <a:cxnSpLocks/>
          </p:cNvCxnSpPr>
          <p:nvPr/>
        </p:nvCxnSpPr>
        <p:spPr>
          <a:xfrm flipH="1" flipV="1">
            <a:off x="2881253" y="2755385"/>
            <a:ext cx="685912" cy="18178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A767671F-B367-D043-B122-D85555DB3ED9}"/>
              </a:ext>
            </a:extLst>
          </p:cNvPr>
          <p:cNvCxnSpPr>
            <a:cxnSpLocks/>
          </p:cNvCxnSpPr>
          <p:nvPr/>
        </p:nvCxnSpPr>
        <p:spPr>
          <a:xfrm flipH="1" flipV="1">
            <a:off x="5839659" y="2745113"/>
            <a:ext cx="685912" cy="18178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DC7042DC-0D69-994B-8114-AE19FDD4A44B}"/>
              </a:ext>
            </a:extLst>
          </p:cNvPr>
          <p:cNvSpPr txBox="1"/>
          <p:nvPr/>
        </p:nvSpPr>
        <p:spPr>
          <a:xfrm>
            <a:off x="1394121" y="4899575"/>
            <a:ext cx="6500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不符合实际情况，但</a:t>
            </a:r>
            <a:r>
              <a:rPr kumimoji="1" lang="en-US" altLang="zh-CN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work</a:t>
            </a:r>
            <a:r>
              <a:rPr kumimoji="1" lang="zh-CN" altLang="en-US" sz="24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的多函数副本思考法</a:t>
            </a:r>
          </a:p>
        </p:txBody>
      </p:sp>
    </p:spTree>
    <p:extLst>
      <p:ext uri="{BB962C8B-B14F-4D97-AF65-F5344CB8AC3E}">
        <p14:creationId xmlns:p14="http://schemas.microsoft.com/office/powerpoint/2010/main" val="403879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48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80F56D8-0EF0-A644-9227-266597B78DD5}"/>
              </a:ext>
            </a:extLst>
          </p:cNvPr>
          <p:cNvSpPr/>
          <p:nvPr/>
        </p:nvSpPr>
        <p:spPr>
          <a:xfrm>
            <a:off x="0" y="1225659"/>
            <a:ext cx="31652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吓得我抱起了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26474B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E349B2B-E427-524F-9130-03D865CEBE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087000"/>
              </p:ext>
            </p:extLst>
          </p:nvPr>
        </p:nvGraphicFramePr>
        <p:xfrm>
          <a:off x="6227050" y="4374424"/>
          <a:ext cx="1990725" cy="1752600"/>
        </p:xfrm>
        <a:graphic>
          <a:graphicData uri="http://schemas.openxmlformats.org/drawingml/2006/table">
            <a:tbl>
              <a:tblPr/>
              <a:tblGrid>
                <a:gridCol w="1990725">
                  <a:extLst>
                    <a:ext uri="{9D8B030D-6E8A-4147-A177-3AD203B41FA5}">
                      <a16:colId xmlns:a16="http://schemas.microsoft.com/office/drawing/2014/main" val="1621722576"/>
                    </a:ext>
                  </a:extLst>
                </a:gridCol>
              </a:tblGrid>
              <a:tr h="295275">
                <a:tc>
                  <a:txBody>
                    <a:bodyPr/>
                    <a:lstStyle/>
                    <a:p>
                      <a:endParaRPr lang="zh-CN" altLang="en-US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36589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endParaRPr lang="zh-CN" altLang="en-US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518157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endParaRPr lang="zh-CN" altLang="en-US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5713108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Recursion</a:t>
                      </a:r>
                      <a:r>
                        <a:rPr lang="en-US" altLang="zh-CN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(2)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316673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main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9650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15922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49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80F56D8-0EF0-A644-9227-266597B78DD5}"/>
              </a:ext>
            </a:extLst>
          </p:cNvPr>
          <p:cNvSpPr/>
          <p:nvPr/>
        </p:nvSpPr>
        <p:spPr>
          <a:xfrm>
            <a:off x="0" y="1225659"/>
            <a:ext cx="31652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吓得我抱起了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26474B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7398990-CAC2-5943-949C-969B3D5FE52F}"/>
              </a:ext>
            </a:extLst>
          </p:cNvPr>
          <p:cNvSpPr/>
          <p:nvPr/>
        </p:nvSpPr>
        <p:spPr>
          <a:xfrm>
            <a:off x="3061819" y="1398395"/>
            <a:ext cx="316523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81C0C9B1-A964-4249-A1D6-7A7B3815FCFB}"/>
              </a:ext>
            </a:extLst>
          </p:cNvPr>
          <p:cNvCxnSpPr>
            <a:cxnSpLocks/>
          </p:cNvCxnSpPr>
          <p:nvPr/>
        </p:nvCxnSpPr>
        <p:spPr>
          <a:xfrm flipV="1">
            <a:off x="2839799" y="1558898"/>
            <a:ext cx="361129" cy="1045029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B68E6647-DC4C-4642-9A86-92B07E7E65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957215"/>
              </p:ext>
            </p:extLst>
          </p:nvPr>
        </p:nvGraphicFramePr>
        <p:xfrm>
          <a:off x="6227050" y="4374424"/>
          <a:ext cx="1990725" cy="1752600"/>
        </p:xfrm>
        <a:graphic>
          <a:graphicData uri="http://schemas.openxmlformats.org/drawingml/2006/table">
            <a:tbl>
              <a:tblPr/>
              <a:tblGrid>
                <a:gridCol w="1990725">
                  <a:extLst>
                    <a:ext uri="{9D8B030D-6E8A-4147-A177-3AD203B41FA5}">
                      <a16:colId xmlns:a16="http://schemas.microsoft.com/office/drawing/2014/main" val="1621722576"/>
                    </a:ext>
                  </a:extLst>
                </a:gridCol>
              </a:tblGrid>
              <a:tr h="295275">
                <a:tc>
                  <a:txBody>
                    <a:bodyPr/>
                    <a:lstStyle/>
                    <a:p>
                      <a:endParaRPr lang="zh-CN" altLang="en-US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36589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endParaRPr lang="zh-CN" altLang="en-US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518157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Recursion(1)</a:t>
                      </a:r>
                      <a:endParaRPr lang="en-US" altLang="zh-CN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5713108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Recursion</a:t>
                      </a:r>
                      <a:r>
                        <a:rPr lang="en-US" altLang="zh-CN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(2)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316673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main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9650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4617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6462D5B-0398-8644-9D15-F398B57A2FA9}"/>
              </a:ext>
            </a:extLst>
          </p:cNvPr>
          <p:cNvSpPr txBox="1"/>
          <p:nvPr/>
        </p:nvSpPr>
        <p:spPr>
          <a:xfrm>
            <a:off x="374417" y="1150753"/>
            <a:ext cx="8297310" cy="1135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小作业的设计，让大家发现自身问题，并能通过讲过的方法自我修正，从而强化规则，掌握技能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9" name="表格 10">
            <a:extLst>
              <a:ext uri="{FF2B5EF4-FFF2-40B4-BE49-F238E27FC236}">
                <a16:creationId xmlns:a16="http://schemas.microsoft.com/office/drawing/2014/main" id="{97B786DC-B0FF-E14C-A2FB-2167AD3D6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6748104"/>
              </p:ext>
            </p:extLst>
          </p:nvPr>
        </p:nvGraphicFramePr>
        <p:xfrm>
          <a:off x="202779" y="2682584"/>
          <a:ext cx="8752953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7651">
                  <a:extLst>
                    <a:ext uri="{9D8B030D-6E8A-4147-A177-3AD203B41FA5}">
                      <a16:colId xmlns:a16="http://schemas.microsoft.com/office/drawing/2014/main" val="4167057025"/>
                    </a:ext>
                  </a:extLst>
                </a:gridCol>
                <a:gridCol w="4845302">
                  <a:extLst>
                    <a:ext uri="{9D8B030D-6E8A-4147-A177-3AD203B41FA5}">
                      <a16:colId xmlns:a16="http://schemas.microsoft.com/office/drawing/2014/main" val="30520446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没水平的问题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默认回答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080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我这样影响得分么？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影响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785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我这段代码为什么结果不对？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跟踪调试，每条语句看与预期不符的地方，就能找到问题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715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这个错误啥意思？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百度搜索错误信息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1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为什么溢出了？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下标越界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0678888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C55F0559-86A6-5F4F-88DD-4D6B007FB05F}"/>
              </a:ext>
            </a:extLst>
          </p:cNvPr>
          <p:cNvSpPr/>
          <p:nvPr/>
        </p:nvSpPr>
        <p:spPr>
          <a:xfrm>
            <a:off x="1973413" y="5328292"/>
            <a:ext cx="52116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大家想要的是</a:t>
            </a:r>
            <a:r>
              <a:rPr kumimoji="1"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“鱼”</a:t>
            </a:r>
            <a:r>
              <a:rPr kumimoji="1" lang="zh-CN" altLang="en-US" sz="28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还是</a:t>
            </a:r>
            <a:r>
              <a:rPr kumimoji="1" lang="zh-CN" altLang="en-US" sz="28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“渔”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2487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50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80F56D8-0EF0-A644-9227-266597B78DD5}"/>
              </a:ext>
            </a:extLst>
          </p:cNvPr>
          <p:cNvSpPr/>
          <p:nvPr/>
        </p:nvSpPr>
        <p:spPr>
          <a:xfrm>
            <a:off x="0" y="1225659"/>
            <a:ext cx="31652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吓得我抱起了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26474B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7398990-CAC2-5943-949C-969B3D5FE52F}"/>
              </a:ext>
            </a:extLst>
          </p:cNvPr>
          <p:cNvSpPr/>
          <p:nvPr/>
        </p:nvSpPr>
        <p:spPr>
          <a:xfrm>
            <a:off x="3061819" y="1398395"/>
            <a:ext cx="316523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1708D0D-F2F3-6A45-9D7F-85EFA93CDCBD}"/>
              </a:ext>
            </a:extLst>
          </p:cNvPr>
          <p:cNvSpPr/>
          <p:nvPr/>
        </p:nvSpPr>
        <p:spPr>
          <a:xfrm>
            <a:off x="6123637" y="1398395"/>
            <a:ext cx="316523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85A573BE-D850-E24A-AACA-D3C54A07F33A}"/>
              </a:ext>
            </a:extLst>
          </p:cNvPr>
          <p:cNvCxnSpPr>
            <a:cxnSpLocks/>
          </p:cNvCxnSpPr>
          <p:nvPr/>
        </p:nvCxnSpPr>
        <p:spPr>
          <a:xfrm flipV="1">
            <a:off x="5857927" y="1527348"/>
            <a:ext cx="361129" cy="1045029"/>
          </a:xfrm>
          <a:prstGeom prst="straightConnector1">
            <a:avLst/>
          </a:prstGeom>
          <a:ln w="28575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97A18D42-7A69-0041-A656-99383338BB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06379"/>
              </p:ext>
            </p:extLst>
          </p:nvPr>
        </p:nvGraphicFramePr>
        <p:xfrm>
          <a:off x="6227050" y="4374424"/>
          <a:ext cx="1990725" cy="1752600"/>
        </p:xfrm>
        <a:graphic>
          <a:graphicData uri="http://schemas.openxmlformats.org/drawingml/2006/table">
            <a:tbl>
              <a:tblPr/>
              <a:tblGrid>
                <a:gridCol w="1990725">
                  <a:extLst>
                    <a:ext uri="{9D8B030D-6E8A-4147-A177-3AD203B41FA5}">
                      <a16:colId xmlns:a16="http://schemas.microsoft.com/office/drawing/2014/main" val="1621722576"/>
                    </a:ext>
                  </a:extLst>
                </a:gridCol>
              </a:tblGrid>
              <a:tr h="295275">
                <a:tc>
                  <a:txBody>
                    <a:bodyPr/>
                    <a:lstStyle/>
                    <a:p>
                      <a:endParaRPr lang="zh-CN" altLang="en-US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36589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Recursion(0)</a:t>
                      </a:r>
                      <a:endParaRPr lang="en-US" altLang="zh-CN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518157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Recursion(1)</a:t>
                      </a:r>
                      <a:endParaRPr lang="en-US" altLang="zh-CN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5713108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Recursion</a:t>
                      </a:r>
                      <a:r>
                        <a:rPr lang="en-US" altLang="zh-CN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(2)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316673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main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9650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93712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51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80F56D8-0EF0-A644-9227-266597B78DD5}"/>
              </a:ext>
            </a:extLst>
          </p:cNvPr>
          <p:cNvSpPr/>
          <p:nvPr/>
        </p:nvSpPr>
        <p:spPr>
          <a:xfrm>
            <a:off x="0" y="1225659"/>
            <a:ext cx="31652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吓得我抱起了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26474B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7398990-CAC2-5943-949C-969B3D5FE52F}"/>
              </a:ext>
            </a:extLst>
          </p:cNvPr>
          <p:cNvSpPr/>
          <p:nvPr/>
        </p:nvSpPr>
        <p:spPr>
          <a:xfrm>
            <a:off x="3061819" y="1398395"/>
            <a:ext cx="316523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A767671F-B367-D043-B122-D85555DB3ED9}"/>
              </a:ext>
            </a:extLst>
          </p:cNvPr>
          <p:cNvCxnSpPr>
            <a:cxnSpLocks/>
          </p:cNvCxnSpPr>
          <p:nvPr/>
        </p:nvCxnSpPr>
        <p:spPr>
          <a:xfrm flipH="1" flipV="1">
            <a:off x="5839659" y="2745113"/>
            <a:ext cx="685912" cy="18178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453E092-B82F-204B-B5BF-AC3DC0E97A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818345"/>
              </p:ext>
            </p:extLst>
          </p:nvPr>
        </p:nvGraphicFramePr>
        <p:xfrm>
          <a:off x="6227050" y="4374424"/>
          <a:ext cx="1990725" cy="1752600"/>
        </p:xfrm>
        <a:graphic>
          <a:graphicData uri="http://schemas.openxmlformats.org/drawingml/2006/table">
            <a:tbl>
              <a:tblPr/>
              <a:tblGrid>
                <a:gridCol w="1990725">
                  <a:extLst>
                    <a:ext uri="{9D8B030D-6E8A-4147-A177-3AD203B41FA5}">
                      <a16:colId xmlns:a16="http://schemas.microsoft.com/office/drawing/2014/main" val="1621722576"/>
                    </a:ext>
                  </a:extLst>
                </a:gridCol>
              </a:tblGrid>
              <a:tr h="295275">
                <a:tc>
                  <a:txBody>
                    <a:bodyPr/>
                    <a:lstStyle/>
                    <a:p>
                      <a:endParaRPr lang="zh-CN" altLang="en-US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36589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518157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Recursion(1)</a:t>
                      </a:r>
                      <a:endParaRPr lang="en-US" altLang="zh-CN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5713108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Recursion</a:t>
                      </a:r>
                      <a:r>
                        <a:rPr lang="en-US" altLang="zh-CN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(2)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316673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main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9650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46996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52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80F56D8-0EF0-A644-9227-266597B78DD5}"/>
              </a:ext>
            </a:extLst>
          </p:cNvPr>
          <p:cNvSpPr/>
          <p:nvPr/>
        </p:nvSpPr>
        <p:spPr>
          <a:xfrm>
            <a:off x="0" y="1225659"/>
            <a:ext cx="31652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吓得我抱起了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26474B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A767671F-B367-D043-B122-D85555DB3ED9}"/>
              </a:ext>
            </a:extLst>
          </p:cNvPr>
          <p:cNvCxnSpPr>
            <a:cxnSpLocks/>
          </p:cNvCxnSpPr>
          <p:nvPr/>
        </p:nvCxnSpPr>
        <p:spPr>
          <a:xfrm flipH="1" flipV="1">
            <a:off x="2395130" y="2895838"/>
            <a:ext cx="685912" cy="18178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453E092-B82F-204B-B5BF-AC3DC0E97A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649264"/>
              </p:ext>
            </p:extLst>
          </p:nvPr>
        </p:nvGraphicFramePr>
        <p:xfrm>
          <a:off x="6227050" y="4374424"/>
          <a:ext cx="1990725" cy="1752600"/>
        </p:xfrm>
        <a:graphic>
          <a:graphicData uri="http://schemas.openxmlformats.org/drawingml/2006/table">
            <a:tbl>
              <a:tblPr/>
              <a:tblGrid>
                <a:gridCol w="1990725">
                  <a:extLst>
                    <a:ext uri="{9D8B030D-6E8A-4147-A177-3AD203B41FA5}">
                      <a16:colId xmlns:a16="http://schemas.microsoft.com/office/drawing/2014/main" val="1621722576"/>
                    </a:ext>
                  </a:extLst>
                </a:gridCol>
              </a:tblGrid>
              <a:tr h="295275">
                <a:tc>
                  <a:txBody>
                    <a:bodyPr/>
                    <a:lstStyle/>
                    <a:p>
                      <a:endParaRPr lang="zh-CN" altLang="en-US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36589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518157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5713108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Recursion</a:t>
                      </a:r>
                      <a:r>
                        <a:rPr lang="en-US" altLang="zh-CN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(2)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316673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main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9650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98419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：总结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53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80F56D8-0EF0-A644-9227-266597B78DD5}"/>
              </a:ext>
            </a:extLst>
          </p:cNvPr>
          <p:cNvSpPr/>
          <p:nvPr/>
        </p:nvSpPr>
        <p:spPr>
          <a:xfrm>
            <a:off x="0" y="1225659"/>
            <a:ext cx="31652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643820"/>
                </a:solidFill>
                <a:latin typeface="Menlo" panose="020B0609030804020204" pitchFamily="49" charset="0"/>
              </a:rPr>
              <a:t>#include 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&lt;</a:t>
            </a:r>
            <a:r>
              <a:rPr lang="en-US" altLang="zh-CN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stdio.h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&gt;</a:t>
            </a:r>
            <a:endParaRPr lang="en-US" altLang="zh-CN" sz="1400" dirty="0">
              <a:solidFill>
                <a:srgbClr val="64382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depth)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抱着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(!depth)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我的小鲤鱼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endParaRPr lang="en-US" altLang="zh-CN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(depth-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的我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main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  <a:endParaRPr lang="en-US" altLang="zh-CN" sz="1400" dirty="0">
              <a:solidFill>
                <a:srgbClr val="AA0D91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CN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吓得我抱起了</a:t>
            </a:r>
            <a:r>
              <a:rPr lang="en-US" altLang="zh-CN" sz="1400" dirty="0">
                <a:solidFill>
                  <a:srgbClr val="C41A16"/>
                </a:solidFill>
                <a:latin typeface="Menlo" panose="020B0609030804020204" pitchFamily="49" charset="0"/>
              </a:rPr>
              <a:t>\n"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C41A16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   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Recursion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  <a:endParaRPr lang="en-US" altLang="zh-CN" sz="1400" dirty="0">
              <a:solidFill>
                <a:srgbClr val="26474B"/>
              </a:solidFill>
              <a:latin typeface="Menlo" panose="020B0609030804020204" pitchFamily="49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A767671F-B367-D043-B122-D85555DB3ED9}"/>
              </a:ext>
            </a:extLst>
          </p:cNvPr>
          <p:cNvCxnSpPr>
            <a:cxnSpLocks/>
          </p:cNvCxnSpPr>
          <p:nvPr/>
        </p:nvCxnSpPr>
        <p:spPr>
          <a:xfrm flipH="1" flipV="1">
            <a:off x="1955798" y="3898697"/>
            <a:ext cx="685912" cy="18178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0453E092-B82F-204B-B5BF-AC3DC0E97A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352745"/>
              </p:ext>
            </p:extLst>
          </p:nvPr>
        </p:nvGraphicFramePr>
        <p:xfrm>
          <a:off x="6227050" y="4374424"/>
          <a:ext cx="1990725" cy="1752600"/>
        </p:xfrm>
        <a:graphic>
          <a:graphicData uri="http://schemas.openxmlformats.org/drawingml/2006/table">
            <a:tbl>
              <a:tblPr/>
              <a:tblGrid>
                <a:gridCol w="1990725">
                  <a:extLst>
                    <a:ext uri="{9D8B030D-6E8A-4147-A177-3AD203B41FA5}">
                      <a16:colId xmlns:a16="http://schemas.microsoft.com/office/drawing/2014/main" val="1621722576"/>
                    </a:ext>
                  </a:extLst>
                </a:gridCol>
              </a:tblGrid>
              <a:tr h="295275">
                <a:tc>
                  <a:txBody>
                    <a:bodyPr/>
                    <a:lstStyle/>
                    <a:p>
                      <a:endParaRPr lang="zh-CN" altLang="en-US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36589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518157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5713108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algn="ctr"/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6316673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484C4B"/>
                          </a:solidFill>
                          <a:effectLst/>
                          <a:latin typeface="Gill Sans Light" panose="020B0302020104020203" pitchFamily="34" charset="-79"/>
                          <a:cs typeface="Gill Sans Light" panose="020B0302020104020203" pitchFamily="34" charset="-79"/>
                        </a:rPr>
                        <a:t>main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38100" marB="38100" anchor="ctr">
                    <a:lnL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9650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207145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：思想精髓</a:t>
            </a:r>
            <a:r>
              <a:rPr lang="en-US" altLang="zh-CN" sz="2400" dirty="0">
                <a:solidFill>
                  <a:srgbClr val="FFFF00"/>
                </a:solidFill>
              </a:rPr>
              <a:t>1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54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BC5B9C4-F3E9-814C-8318-745F870C2D20}"/>
              </a:ext>
            </a:extLst>
          </p:cNvPr>
          <p:cNvSpPr txBox="1"/>
          <p:nvPr/>
        </p:nvSpPr>
        <p:spPr>
          <a:xfrm>
            <a:off x="451862" y="1330960"/>
            <a:ext cx="7802136" cy="458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只关注当前层。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在递归</a:t>
            </a: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函数定义的内部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kumimoji="1" lang="zh-CN" altLang="en-US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调用自身应当看做已知的一个结果</a:t>
            </a:r>
            <a:endParaRPr kumimoji="1"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2819D2E-EA45-2543-AD72-034796B8024D}"/>
              </a:ext>
            </a:extLst>
          </p:cNvPr>
          <p:cNvSpPr/>
          <p:nvPr/>
        </p:nvSpPr>
        <p:spPr>
          <a:xfrm>
            <a:off x="407799" y="2205811"/>
            <a:ext cx="824266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0F68A0"/>
                </a:solidFill>
                <a:latin typeface="Menlo" panose="020B0609030804020204" pitchFamily="49" charset="0"/>
              </a:rPr>
              <a:t>Hanoi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n,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From,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Temp,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To)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(n==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"%c-&gt;%c "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,From, To); 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只有一个盘子直接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A-&gt;C</a:t>
            </a:r>
            <a:endParaRPr lang="en-US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>
                <a:solidFill>
                  <a:srgbClr val="26474B"/>
                </a:solidFill>
                <a:latin typeface="Menlo" panose="020B0609030804020204" pitchFamily="49" charset="0"/>
              </a:rPr>
              <a:t>Hanoi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(n-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From, To, Temp); 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"%c-&gt;%c "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From, To); </a:t>
            </a:r>
            <a:endParaRPr lang="en-US" altLang="zh-CN" dirty="0">
              <a:solidFill>
                <a:srgbClr val="007400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>
                <a:solidFill>
                  <a:srgbClr val="26474B"/>
                </a:solidFill>
                <a:latin typeface="Menlo" panose="020B0609030804020204" pitchFamily="49" charset="0"/>
              </a:rPr>
              <a:t>Hanoi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(n-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Temp, From, To); </a:t>
            </a:r>
            <a:endParaRPr lang="en-US" altLang="zh-CN" dirty="0">
              <a:solidFill>
                <a:srgbClr val="007400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896FBC6-BCB7-8944-A0B8-2CD502A2A209}"/>
              </a:ext>
            </a:extLst>
          </p:cNvPr>
          <p:cNvSpPr/>
          <p:nvPr/>
        </p:nvSpPr>
        <p:spPr>
          <a:xfrm>
            <a:off x="5092228" y="4897120"/>
            <a:ext cx="3787611" cy="1230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当作：调用就能获得正确结果的行为，不去考虑内部实现机制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调用自己就能移动一摞盘子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8862C5B0-6711-BA42-91C9-49BC86EDDFB2}"/>
              </a:ext>
            </a:extLst>
          </p:cNvPr>
          <p:cNvCxnSpPr/>
          <p:nvPr/>
        </p:nvCxnSpPr>
        <p:spPr>
          <a:xfrm flipH="1" flipV="1">
            <a:off x="5405120" y="3799840"/>
            <a:ext cx="1204989" cy="10058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1EA6C28F-4E2E-3041-9E1D-59CF6BF6F70F}"/>
              </a:ext>
            </a:extLst>
          </p:cNvPr>
          <p:cNvCxnSpPr>
            <a:cxnSpLocks/>
          </p:cNvCxnSpPr>
          <p:nvPr/>
        </p:nvCxnSpPr>
        <p:spPr>
          <a:xfrm flipH="1" flipV="1">
            <a:off x="5293361" y="4348715"/>
            <a:ext cx="1046479" cy="456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2295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：思想精髓</a:t>
            </a:r>
            <a:r>
              <a:rPr lang="en-US" altLang="zh-CN" sz="2400" dirty="0">
                <a:solidFill>
                  <a:srgbClr val="FFFF00"/>
                </a:solidFill>
              </a:rPr>
              <a:t>1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55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BC5B9C4-F3E9-814C-8318-745F870C2D20}"/>
              </a:ext>
            </a:extLst>
          </p:cNvPr>
          <p:cNvSpPr txBox="1"/>
          <p:nvPr/>
        </p:nvSpPr>
        <p:spPr>
          <a:xfrm>
            <a:off x="451862" y="1330960"/>
            <a:ext cx="7802136" cy="458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只关注当前层。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在递归</a:t>
            </a: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函数定义的内部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kumimoji="1" lang="zh-CN" altLang="en-US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调用自身应当看做已知的一个结果</a:t>
            </a:r>
            <a:endParaRPr kumimoji="1"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896FBC6-BCB7-8944-A0B8-2CD502A2A209}"/>
              </a:ext>
            </a:extLst>
          </p:cNvPr>
          <p:cNvSpPr/>
          <p:nvPr/>
        </p:nvSpPr>
        <p:spPr>
          <a:xfrm>
            <a:off x="5092228" y="4897120"/>
            <a:ext cx="3787611" cy="1230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当作：调用就能获得正确结果的行为，不去考虑内部实现机制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调用自己就能完成搜索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8862C5B0-6711-BA42-91C9-49BC86EDDFB2}"/>
              </a:ext>
            </a:extLst>
          </p:cNvPr>
          <p:cNvCxnSpPr>
            <a:cxnSpLocks/>
          </p:cNvCxnSpPr>
          <p:nvPr/>
        </p:nvCxnSpPr>
        <p:spPr>
          <a:xfrm flipH="1" flipV="1">
            <a:off x="5006824" y="4610698"/>
            <a:ext cx="1603286" cy="194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1EA6C28F-4E2E-3041-9E1D-59CF6BF6F70F}"/>
              </a:ext>
            </a:extLst>
          </p:cNvPr>
          <p:cNvCxnSpPr>
            <a:cxnSpLocks/>
          </p:cNvCxnSpPr>
          <p:nvPr/>
        </p:nvCxnSpPr>
        <p:spPr>
          <a:xfrm flipH="1">
            <a:off x="3088641" y="4958036"/>
            <a:ext cx="1918183" cy="223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2">
            <a:extLst>
              <a:ext uri="{FF2B5EF4-FFF2-40B4-BE49-F238E27FC236}">
                <a16:creationId xmlns:a16="http://schemas.microsoft.com/office/drawing/2014/main" id="{80999654-B69C-EB48-B331-A08D20C2F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78" y="1942224"/>
            <a:ext cx="4606746" cy="418576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b[],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x,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L,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R)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mid;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(L &gt; R)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mid = (L + R) /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(x == b[mid])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mid;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(x &lt; b[mid])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(b, x, L, mid-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(b, x, mid+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R);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530970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D97B8A3C-B33A-D04F-BA61-B966A5C6280D}"/>
              </a:ext>
            </a:extLst>
          </p:cNvPr>
          <p:cNvSpPr/>
          <p:nvPr/>
        </p:nvSpPr>
        <p:spPr>
          <a:xfrm>
            <a:off x="212987" y="2057525"/>
            <a:ext cx="6263799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0F68A0"/>
                </a:solidFill>
                <a:latin typeface="Menlo" panose="020B0609030804020204" pitchFamily="49" charset="0"/>
              </a:rPr>
              <a:t>Max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a[],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first,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Size)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max;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任务分解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(first == Size -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a[first];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max = </a:t>
            </a:r>
            <a:r>
              <a:rPr lang="en-US" altLang="zh-CN" sz="1600" dirty="0">
                <a:solidFill>
                  <a:srgbClr val="26474B"/>
                </a:solidFill>
                <a:latin typeface="Menlo" panose="020B0609030804020204" pitchFamily="49" charset="0"/>
              </a:rPr>
              <a:t>Max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(a, first+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Size);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结果合并</a:t>
            </a:r>
            <a:endParaRPr lang="zh-CN" alt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zh-CN" alt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max &lt; a[first] ? a[first] : max;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：思想精髓</a:t>
            </a:r>
            <a:r>
              <a:rPr lang="en-US" altLang="zh-CN" sz="2400" dirty="0">
                <a:solidFill>
                  <a:srgbClr val="FFFF00"/>
                </a:solidFill>
              </a:rPr>
              <a:t>1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56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BC5B9C4-F3E9-814C-8318-745F870C2D20}"/>
              </a:ext>
            </a:extLst>
          </p:cNvPr>
          <p:cNvSpPr txBox="1"/>
          <p:nvPr/>
        </p:nvSpPr>
        <p:spPr>
          <a:xfrm>
            <a:off x="451862" y="1330960"/>
            <a:ext cx="7802136" cy="458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只关注当前层。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在递归</a:t>
            </a: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函数定义的内部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kumimoji="1" lang="zh-CN" altLang="en-US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调用自身应当看做已知的一个结果</a:t>
            </a:r>
            <a:endParaRPr kumimoji="1"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896FBC6-BCB7-8944-A0B8-2CD502A2A209}"/>
              </a:ext>
            </a:extLst>
          </p:cNvPr>
          <p:cNvSpPr/>
          <p:nvPr/>
        </p:nvSpPr>
        <p:spPr>
          <a:xfrm>
            <a:off x="5092228" y="4897120"/>
            <a:ext cx="3787611" cy="1230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当作：调用就能获得正确结果的行为，不去考虑内部实现机制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调用自己就能找到最大值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8862C5B0-6711-BA42-91C9-49BC86EDDFB2}"/>
              </a:ext>
            </a:extLst>
          </p:cNvPr>
          <p:cNvCxnSpPr>
            <a:cxnSpLocks/>
          </p:cNvCxnSpPr>
          <p:nvPr/>
        </p:nvCxnSpPr>
        <p:spPr>
          <a:xfrm flipH="1" flipV="1">
            <a:off x="4775200" y="4216400"/>
            <a:ext cx="1834910" cy="589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6047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：思想精髓</a:t>
            </a:r>
            <a:r>
              <a:rPr lang="en-US" altLang="zh-CN" sz="2400" dirty="0">
                <a:solidFill>
                  <a:srgbClr val="FFFF00"/>
                </a:solidFill>
              </a:rPr>
              <a:t>2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57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BC5B9C4-F3E9-814C-8318-745F870C2D20}"/>
              </a:ext>
            </a:extLst>
          </p:cNvPr>
          <p:cNvSpPr txBox="1"/>
          <p:nvPr/>
        </p:nvSpPr>
        <p:spPr>
          <a:xfrm>
            <a:off x="451862" y="1330960"/>
            <a:ext cx="7340471" cy="458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只关注当最底层。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在递归</a:t>
            </a: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函数定义的内部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kumimoji="1" lang="zh-CN" altLang="en-US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结束递归的判定必然在最前</a:t>
            </a:r>
            <a:endParaRPr kumimoji="1"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2819D2E-EA45-2543-AD72-034796B8024D}"/>
              </a:ext>
            </a:extLst>
          </p:cNvPr>
          <p:cNvSpPr/>
          <p:nvPr/>
        </p:nvSpPr>
        <p:spPr>
          <a:xfrm>
            <a:off x="407799" y="2205811"/>
            <a:ext cx="824266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void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>
                <a:solidFill>
                  <a:srgbClr val="0F68A0"/>
                </a:solidFill>
                <a:latin typeface="Menlo" panose="020B0609030804020204" pitchFamily="49" charset="0"/>
              </a:rPr>
              <a:t>Hanoi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n,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From,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Temp,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char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To)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(n==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"%c-&gt;%c "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,From, To); 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只有一个盘子直接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A-&gt;C</a:t>
            </a:r>
            <a:endParaRPr lang="en-US" altLang="zh-CN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>
                <a:solidFill>
                  <a:srgbClr val="26474B"/>
                </a:solidFill>
                <a:latin typeface="Menlo" panose="020B0609030804020204" pitchFamily="49" charset="0"/>
              </a:rPr>
              <a:t>Hanoi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(n-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From, To, Temp); 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 err="1">
                <a:solidFill>
                  <a:srgbClr val="2E0D6E"/>
                </a:solidFill>
                <a:latin typeface="Menlo" panose="020B0609030804020204" pitchFamily="49" charset="0"/>
              </a:rPr>
              <a:t>printf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dirty="0">
                <a:solidFill>
                  <a:srgbClr val="C41A16"/>
                </a:solidFill>
                <a:latin typeface="Menlo" panose="020B0609030804020204" pitchFamily="49" charset="0"/>
              </a:rPr>
              <a:t>"%c-&gt;%c "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From, To); </a:t>
            </a:r>
            <a:endParaRPr lang="en-US" altLang="zh-CN" dirty="0">
              <a:solidFill>
                <a:srgbClr val="007400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>
                <a:solidFill>
                  <a:srgbClr val="26474B"/>
                </a:solidFill>
                <a:latin typeface="Menlo" panose="020B0609030804020204" pitchFamily="49" charset="0"/>
              </a:rPr>
              <a:t>Hanoi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(n-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, Temp, From, To); </a:t>
            </a:r>
            <a:endParaRPr lang="en-US" altLang="zh-CN" dirty="0">
              <a:solidFill>
                <a:srgbClr val="007400"/>
              </a:solidFill>
              <a:latin typeface="Menlo" panose="020B060903080402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05DCB5E-AAEF-0D40-81EB-2E31D64C1ECA}"/>
              </a:ext>
            </a:extLst>
          </p:cNvPr>
          <p:cNvSpPr/>
          <p:nvPr/>
        </p:nvSpPr>
        <p:spPr>
          <a:xfrm>
            <a:off x="955040" y="2484597"/>
            <a:ext cx="7305040" cy="8737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77412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：思想精髓</a:t>
            </a:r>
            <a:r>
              <a:rPr lang="en-US" altLang="zh-CN" sz="2400" dirty="0">
                <a:solidFill>
                  <a:srgbClr val="FFFF00"/>
                </a:solidFill>
              </a:rPr>
              <a:t>2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58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BC5B9C4-F3E9-814C-8318-745F870C2D20}"/>
              </a:ext>
            </a:extLst>
          </p:cNvPr>
          <p:cNvSpPr txBox="1"/>
          <p:nvPr/>
        </p:nvSpPr>
        <p:spPr>
          <a:xfrm>
            <a:off x="451862" y="1330960"/>
            <a:ext cx="7340471" cy="458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只关注当最底层。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在递归</a:t>
            </a: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函数定义的内部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kumimoji="1" lang="zh-CN" altLang="en-US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结束递归的判定必然在最前</a:t>
            </a:r>
            <a:endParaRPr kumimoji="1"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896FBC6-BCB7-8944-A0B8-2CD502A2A209}"/>
              </a:ext>
            </a:extLst>
          </p:cNvPr>
          <p:cNvSpPr/>
          <p:nvPr/>
        </p:nvSpPr>
        <p:spPr>
          <a:xfrm>
            <a:off x="5092228" y="4897120"/>
            <a:ext cx="3787611" cy="12308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当作：调用就能获得正确结果的行为，不去考虑内部实现机制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调用自己就能完成搜索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8862C5B0-6711-BA42-91C9-49BC86EDDFB2}"/>
              </a:ext>
            </a:extLst>
          </p:cNvPr>
          <p:cNvCxnSpPr>
            <a:cxnSpLocks/>
          </p:cNvCxnSpPr>
          <p:nvPr/>
        </p:nvCxnSpPr>
        <p:spPr>
          <a:xfrm flipH="1" flipV="1">
            <a:off x="5006824" y="4610698"/>
            <a:ext cx="1603286" cy="1949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1EA6C28F-4E2E-3041-9E1D-59CF6BF6F70F}"/>
              </a:ext>
            </a:extLst>
          </p:cNvPr>
          <p:cNvCxnSpPr>
            <a:cxnSpLocks/>
          </p:cNvCxnSpPr>
          <p:nvPr/>
        </p:nvCxnSpPr>
        <p:spPr>
          <a:xfrm flipH="1">
            <a:off x="3088641" y="4958036"/>
            <a:ext cx="1918183" cy="223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2">
            <a:extLst>
              <a:ext uri="{FF2B5EF4-FFF2-40B4-BE49-F238E27FC236}">
                <a16:creationId xmlns:a16="http://schemas.microsoft.com/office/drawing/2014/main" id="{80999654-B69C-EB48-B331-A08D20C2F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78" y="1942224"/>
            <a:ext cx="4606746" cy="418576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0F68A0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b[],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x,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L,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R)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mid;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(L &gt; R)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mid = (L + R) / 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2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(x == b[mid])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mid;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(x &lt; b[mid])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(b, x, L, mid-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-US" altLang="zh-CN" sz="14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400" dirty="0">
                <a:solidFill>
                  <a:srgbClr val="26474B"/>
                </a:solidFill>
                <a:latin typeface="Menlo" panose="020B0609030804020204" pitchFamily="49" charset="0"/>
              </a:rPr>
              <a:t>search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(b, x, mid+</a:t>
            </a:r>
            <a:r>
              <a:rPr lang="en-US" altLang="zh-CN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, R);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E4049B-06AE-744C-8C8A-69341249E771}"/>
              </a:ext>
            </a:extLst>
          </p:cNvPr>
          <p:cNvSpPr/>
          <p:nvPr/>
        </p:nvSpPr>
        <p:spPr>
          <a:xfrm>
            <a:off x="787400" y="2544608"/>
            <a:ext cx="1779305" cy="7839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89843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>
            <a:extLst>
              <a:ext uri="{FF2B5EF4-FFF2-40B4-BE49-F238E27FC236}">
                <a16:creationId xmlns:a16="http://schemas.microsoft.com/office/drawing/2014/main" id="{D97B8A3C-B33A-D04F-BA61-B966A5C6280D}"/>
              </a:ext>
            </a:extLst>
          </p:cNvPr>
          <p:cNvSpPr/>
          <p:nvPr/>
        </p:nvSpPr>
        <p:spPr>
          <a:xfrm>
            <a:off x="212987" y="2057525"/>
            <a:ext cx="6263799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sz="1600" dirty="0">
                <a:solidFill>
                  <a:srgbClr val="0F68A0"/>
                </a:solidFill>
                <a:latin typeface="Menlo" panose="020B0609030804020204" pitchFamily="49" charset="0"/>
              </a:rPr>
              <a:t>Max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a[],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first,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Size)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max;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任务分解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(first == Size - 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a[first];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else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max = </a:t>
            </a:r>
            <a:r>
              <a:rPr lang="en-US" altLang="zh-CN" sz="1600" dirty="0">
                <a:solidFill>
                  <a:srgbClr val="26474B"/>
                </a:solidFill>
                <a:latin typeface="Menlo" panose="020B0609030804020204" pitchFamily="49" charset="0"/>
              </a:rPr>
              <a:t>Max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(a, first+</a:t>
            </a:r>
            <a:r>
              <a:rPr lang="en-US" altLang="zh-CN" sz="16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, Size);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sz="1600" dirty="0">
                <a:solidFill>
                  <a:srgbClr val="007400"/>
                </a:solidFill>
                <a:latin typeface="Menlo" panose="020B0609030804020204" pitchFamily="49" charset="0"/>
              </a:rPr>
              <a:t>结果合并</a:t>
            </a:r>
            <a:endParaRPr lang="zh-CN" altLang="en-US" sz="16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zh-CN" altLang="en-US" sz="16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sz="1600" dirty="0">
                <a:solidFill>
                  <a:srgbClr val="AA0D91"/>
                </a:solidFill>
                <a:latin typeface="Menlo" panose="020B0609030804020204" pitchFamily="49" charset="0"/>
              </a:rPr>
              <a:t>return</a:t>
            </a:r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 max &lt; a[first] ? a[first] : max;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DAE6E6F-9AC5-0F47-9A14-5A41D5943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：思想精髓</a:t>
            </a:r>
            <a:r>
              <a:rPr lang="en-US" altLang="zh-CN" sz="2400" dirty="0">
                <a:solidFill>
                  <a:srgbClr val="FFFF00"/>
                </a:solidFill>
              </a:rPr>
              <a:t>2</a:t>
            </a:r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CBBF32-D86D-3843-9C36-5AB8876D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B69D-551E-42CF-9DA2-AC4D5BEDAB5B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8930CD-0001-1B4A-BC26-8772CE77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A2CB7-B8C6-C047-9213-C588E6CD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59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D1D3817-E5F6-2E49-A025-87282EA3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5328" y="1225659"/>
            <a:ext cx="3787611" cy="503729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BC5B9C4-F3E9-814C-8318-745F870C2D20}"/>
              </a:ext>
            </a:extLst>
          </p:cNvPr>
          <p:cNvSpPr txBox="1"/>
          <p:nvPr/>
        </p:nvSpPr>
        <p:spPr>
          <a:xfrm>
            <a:off x="451862" y="1330960"/>
            <a:ext cx="7340471" cy="458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只关注当最底层。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在递归</a:t>
            </a:r>
            <a:r>
              <a:rPr kumimoji="1" lang="zh-CN" altLang="en-US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函数定义的内部</a:t>
            </a: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kumimoji="1" lang="zh-CN" altLang="en-US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结束递归的判定必然在最前</a:t>
            </a:r>
            <a:endParaRPr kumimoji="1" lang="zh-CN" alt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0697FF6-5AF4-A14D-9A3F-7B0AFB0BF3C1}"/>
              </a:ext>
            </a:extLst>
          </p:cNvPr>
          <p:cNvSpPr/>
          <p:nvPr/>
        </p:nvSpPr>
        <p:spPr>
          <a:xfrm>
            <a:off x="787400" y="3037023"/>
            <a:ext cx="2799080" cy="7839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1289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6462D5B-0398-8644-9D15-F398B57A2FA9}"/>
              </a:ext>
            </a:extLst>
          </p:cNvPr>
          <p:cNvSpPr txBox="1"/>
          <p:nvPr/>
        </p:nvSpPr>
        <p:spPr>
          <a:xfrm>
            <a:off x="430598" y="1166475"/>
            <a:ext cx="8297310" cy="16890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授课设计，课下</a:t>
            </a:r>
            <a:r>
              <a:rPr kumimoji="1" lang="en-US" altLang="zh-CN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小时内的有效提高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课上：课下 </a:t>
            </a:r>
            <a:r>
              <a:rPr kumimoji="1" lang="en-US" altLang="zh-CN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==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kumimoji="1" lang="en-US" altLang="zh-CN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如何分配</a:t>
            </a:r>
            <a:r>
              <a:rPr kumimoji="1" lang="en-US" altLang="zh-CN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小时？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9" name="表格 10">
            <a:extLst>
              <a:ext uri="{FF2B5EF4-FFF2-40B4-BE49-F238E27FC236}">
                <a16:creationId xmlns:a16="http://schemas.microsoft.com/office/drawing/2014/main" id="{97B786DC-B0FF-E14C-A2FB-2167AD3D6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555474"/>
              </p:ext>
            </p:extLst>
          </p:nvPr>
        </p:nvGraphicFramePr>
        <p:xfrm>
          <a:off x="202776" y="3180549"/>
          <a:ext cx="8752953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7651">
                  <a:extLst>
                    <a:ext uri="{9D8B030D-6E8A-4147-A177-3AD203B41FA5}">
                      <a16:colId xmlns:a16="http://schemas.microsoft.com/office/drawing/2014/main" val="4167057025"/>
                    </a:ext>
                  </a:extLst>
                </a:gridCol>
                <a:gridCol w="2917651">
                  <a:extLst>
                    <a:ext uri="{9D8B030D-6E8A-4147-A177-3AD203B41FA5}">
                      <a16:colId xmlns:a16="http://schemas.microsoft.com/office/drawing/2014/main" val="3052044640"/>
                    </a:ext>
                  </a:extLst>
                </a:gridCol>
                <a:gridCol w="2917651">
                  <a:extLst>
                    <a:ext uri="{9D8B030D-6E8A-4147-A177-3AD203B41FA5}">
                      <a16:colId xmlns:a16="http://schemas.microsoft.com/office/drawing/2014/main" val="36107923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预习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复习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作业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080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不超过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小时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不超过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小时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thinking</a:t>
                      </a:r>
                      <a:endParaRPr lang="zh-CN" alt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785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找到自己最最最不理解的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梳理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ppt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中的重点和规则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以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PPT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上的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demo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为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coding</a:t>
                      </a:r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蓝本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715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带着问题听课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写个知识点</a:t>
                      </a:r>
                      <a:r>
                        <a:rPr lang="en-US" altLang="zh-CN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list</a:t>
                      </a:r>
                      <a:endParaRPr lang="zh-CN" alt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坚持</a:t>
                      </a:r>
                      <a:r>
                        <a:rPr lang="en-US" altLang="zh-CN" dirty="0" err="1"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debuging</a:t>
                      </a:r>
                      <a:endParaRPr lang="zh-CN" altLang="en-US" dirty="0"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1195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26AB27DD-2811-FF4B-9066-749F98B1B9E8}"/>
              </a:ext>
            </a:extLst>
          </p:cNvPr>
          <p:cNvSpPr/>
          <p:nvPr/>
        </p:nvSpPr>
        <p:spPr>
          <a:xfrm>
            <a:off x="793600" y="5123998"/>
            <a:ext cx="7571303" cy="1135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掌握规则，比大量做题省时间！</a:t>
            </a:r>
            <a:endParaRPr kumimoji="1" lang="en-US" altLang="zh-CN" sz="24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是否要大量做题，根据自身情况判断，不鼓励，不批评</a:t>
            </a:r>
            <a:endParaRPr kumimoji="1" lang="en-US" altLang="zh-CN" sz="2400" b="1" dirty="0">
              <a:solidFill>
                <a:srgbClr val="0000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204219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规模递增，从递归边界开始测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备好草稿纸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打印直观的、反映程序运行阶段的变量，比如</a:t>
            </a:r>
            <a:endParaRPr lang="en-US" altLang="zh-CN" dirty="0"/>
          </a:p>
          <a:p>
            <a:pPr lvl="1"/>
            <a:r>
              <a:rPr lang="en-US" altLang="zh-CN" dirty="0"/>
              <a:t>Hanoi</a:t>
            </a:r>
            <a:r>
              <a:rPr lang="zh-CN" altLang="en-US" dirty="0"/>
              <a:t>中三根柱子上的盘子个数</a:t>
            </a:r>
            <a:endParaRPr lang="en-US" altLang="zh-CN" dirty="0"/>
          </a:p>
          <a:p>
            <a:pPr lvl="1"/>
            <a:r>
              <a:rPr lang="en-US" altLang="zh-CN" dirty="0"/>
              <a:t>Fibonacci</a:t>
            </a:r>
            <a:r>
              <a:rPr lang="zh-CN" altLang="en-US" dirty="0"/>
              <a:t>中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60</a:t>
            </a:fld>
            <a:endParaRPr lang="zh-CN" altLang="en-US"/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递归函数</a:t>
            </a:r>
            <a:r>
              <a:rPr lang="zh-CN" altLang="en-US" sz="2400" dirty="0">
                <a:solidFill>
                  <a:srgbClr val="FFFF00"/>
                </a:solidFill>
              </a:rPr>
              <a:t>：调试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35522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近期作业回顾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矩阵相乘：</a:t>
            </a:r>
            <a:r>
              <a:rPr lang="en-US" altLang="zh-CN" sz="2800" dirty="0">
                <a:solidFill>
                  <a:srgbClr val="C00000"/>
                </a:solidFill>
              </a:rPr>
              <a:t>index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Row</a:t>
            </a:r>
            <a:r>
              <a:rPr lang="zh-CN" altLang="en-US" sz="2800" dirty="0">
                <a:solidFill>
                  <a:srgbClr val="C00000"/>
                </a:solidFill>
              </a:rPr>
              <a:t> * </a:t>
            </a:r>
            <a:r>
              <a:rPr lang="en-US" altLang="zh-CN" sz="2800" dirty="0" err="1">
                <a:solidFill>
                  <a:srgbClr val="C00000"/>
                </a:solidFill>
              </a:rPr>
              <a:t>ColCount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+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Col</a:t>
            </a:r>
          </a:p>
          <a:p>
            <a:r>
              <a:rPr lang="zh-CN" altLang="en-US" sz="2800" dirty="0"/>
              <a:t>猜数字：生成随机数</a:t>
            </a:r>
            <a:r>
              <a:rPr lang="en-US" altLang="zh-CN" sz="2800" dirty="0"/>
              <a:t>→</a:t>
            </a:r>
            <a:r>
              <a:rPr lang="zh-CN" altLang="en-US" sz="2800" dirty="0"/>
              <a:t>输入</a:t>
            </a:r>
            <a:r>
              <a:rPr lang="en-US" altLang="zh-CN" sz="2800" dirty="0"/>
              <a:t>4</a:t>
            </a:r>
            <a:r>
              <a:rPr lang="zh-CN" altLang="en-US" sz="2800" dirty="0"/>
              <a:t>位数</a:t>
            </a:r>
            <a:r>
              <a:rPr lang="en-US" altLang="zh-CN" sz="2800" dirty="0"/>
              <a:t>→</a:t>
            </a:r>
            <a:r>
              <a:rPr lang="zh-CN" altLang="en-US" sz="2800" dirty="0">
                <a:solidFill>
                  <a:srgbClr val="C00000"/>
                </a:solidFill>
              </a:rPr>
              <a:t>判定合法性</a:t>
            </a:r>
            <a:r>
              <a:rPr lang="en-US" altLang="zh-CN" sz="2800" dirty="0"/>
              <a:t>→</a:t>
            </a:r>
            <a:r>
              <a:rPr lang="zh-CN" altLang="en-US" sz="2800" dirty="0">
                <a:solidFill>
                  <a:srgbClr val="C00000"/>
                </a:solidFill>
              </a:rPr>
              <a:t>求</a:t>
            </a:r>
            <a:r>
              <a:rPr lang="en-US" altLang="zh-CN" sz="2800" dirty="0">
                <a:solidFill>
                  <a:srgbClr val="C00000"/>
                </a:solidFill>
              </a:rPr>
              <a:t>A</a:t>
            </a:r>
            <a:r>
              <a:rPr lang="zh-CN" altLang="en-US" sz="2800" dirty="0">
                <a:solidFill>
                  <a:srgbClr val="C00000"/>
                </a:solidFill>
              </a:rPr>
              <a:t>和</a:t>
            </a:r>
            <a:r>
              <a:rPr lang="en-US" altLang="zh-CN" sz="2800" dirty="0">
                <a:solidFill>
                  <a:srgbClr val="C00000"/>
                </a:solidFill>
              </a:rPr>
              <a:t>B</a:t>
            </a:r>
            <a:r>
              <a:rPr lang="zh-CN" altLang="en-US" sz="2800" dirty="0">
                <a:solidFill>
                  <a:srgbClr val="C00000"/>
                </a:solidFill>
              </a:rPr>
              <a:t>值</a:t>
            </a:r>
            <a:r>
              <a:rPr lang="en-US" altLang="zh-CN" sz="2800" dirty="0"/>
              <a:t>→</a:t>
            </a:r>
            <a:r>
              <a:rPr lang="zh-CN" altLang="en-US" sz="2800" dirty="0"/>
              <a:t>结束</a:t>
            </a:r>
            <a:r>
              <a:rPr lang="en-US" altLang="zh-CN" sz="2800" dirty="0"/>
              <a:t>or</a:t>
            </a:r>
            <a:r>
              <a:rPr lang="zh-CN" altLang="en-US" sz="2800" dirty="0"/>
              <a:t>继续输入</a:t>
            </a:r>
            <a:endParaRPr lang="en-US" altLang="zh-CN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389898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几</a:t>
            </a:r>
            <a:r>
              <a:rPr lang="en-US" altLang="zh-CN" dirty="0"/>
              <a:t>A</a:t>
            </a:r>
            <a:r>
              <a:rPr lang="zh-CN" altLang="en-US" dirty="0"/>
              <a:t>几</a:t>
            </a:r>
            <a:r>
              <a:rPr lang="en-US" altLang="zh-CN" dirty="0"/>
              <a:t>B——</a:t>
            </a:r>
            <a:r>
              <a:rPr lang="zh-CN" altLang="en-US" dirty="0"/>
              <a:t>张梓婷算法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62</a:t>
            </a:fld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A976C5F-AAFD-EA49-BEEC-EE4FA35170EA}"/>
              </a:ext>
            </a:extLst>
          </p:cNvPr>
          <p:cNvSpPr/>
          <p:nvPr/>
        </p:nvSpPr>
        <p:spPr>
          <a:xfrm>
            <a:off x="1938699" y="2699168"/>
            <a:ext cx="52916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for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-US" altLang="zh-CN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=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4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&gt;=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--){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Ans[Answer %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] =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Inp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[Input  %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] =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Answer /=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    Input  /=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  <a:endParaRPr lang="en-US" altLang="zh-CN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2F8400E-CC3E-1E45-9C12-A1E0465C3E12}"/>
              </a:ext>
            </a:extLst>
          </p:cNvPr>
          <p:cNvSpPr/>
          <p:nvPr/>
        </p:nvSpPr>
        <p:spPr>
          <a:xfrm>
            <a:off x="256476" y="2107060"/>
            <a:ext cx="34544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Answer</a:t>
            </a:r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位数答案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7DCAFCE-0068-EB48-A5CB-63F486B3B79A}"/>
              </a:ext>
            </a:extLst>
          </p:cNvPr>
          <p:cNvSpPr/>
          <p:nvPr/>
        </p:nvSpPr>
        <p:spPr>
          <a:xfrm>
            <a:off x="5523600" y="2075163"/>
            <a:ext cx="31005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Input</a:t>
            </a:r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位数输入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CEECC4-BDB8-D941-9FAC-7072E41711D6}"/>
              </a:ext>
            </a:extLst>
          </p:cNvPr>
          <p:cNvSpPr/>
          <p:nvPr/>
        </p:nvSpPr>
        <p:spPr>
          <a:xfrm>
            <a:off x="287567" y="1311063"/>
            <a:ext cx="31486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离散各位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4BB43020-733D-A042-9AA2-8F85337F9A0E}"/>
              </a:ext>
            </a:extLst>
          </p:cNvPr>
          <p:cNvGraphicFramePr>
            <a:graphicFrameLocks noGrp="1"/>
          </p:cNvGraphicFramePr>
          <p:nvPr/>
        </p:nvGraphicFramePr>
        <p:xfrm>
          <a:off x="698509" y="4876730"/>
          <a:ext cx="343178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155">
                  <a:extLst>
                    <a:ext uri="{9D8B030D-6E8A-4147-A177-3AD203B41FA5}">
                      <a16:colId xmlns:a16="http://schemas.microsoft.com/office/drawing/2014/main" val="776598768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3458982863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1532432157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410666202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3261577698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3359595019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1953072596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1170667829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1778778424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39573025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3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4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6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7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9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4469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40218512"/>
                  </a:ext>
                </a:extLst>
              </a:tr>
            </a:tbl>
          </a:graphicData>
        </a:graphic>
      </p:graphicFrame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02BA5C01-7CE8-374F-A80F-B9A15D13D5D2}"/>
              </a:ext>
            </a:extLst>
          </p:cNvPr>
          <p:cNvGraphicFramePr>
            <a:graphicFrameLocks noGrp="1"/>
          </p:cNvGraphicFramePr>
          <p:nvPr/>
        </p:nvGraphicFramePr>
        <p:xfrm>
          <a:off x="5358222" y="4851492"/>
          <a:ext cx="342292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292">
                  <a:extLst>
                    <a:ext uri="{9D8B030D-6E8A-4147-A177-3AD203B41FA5}">
                      <a16:colId xmlns:a16="http://schemas.microsoft.com/office/drawing/2014/main" val="776598768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3458982863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1532432157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410666202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3261577698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3359595019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1953072596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1170667829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1778778424"/>
                    </a:ext>
                  </a:extLst>
                </a:gridCol>
                <a:gridCol w="342292">
                  <a:extLst>
                    <a:ext uri="{9D8B030D-6E8A-4147-A177-3AD203B41FA5}">
                      <a16:colId xmlns:a16="http://schemas.microsoft.com/office/drawing/2014/main" val="39573025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3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4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6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7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9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4469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40218512"/>
                  </a:ext>
                </a:extLst>
              </a:tr>
            </a:tbl>
          </a:graphicData>
        </a:graphic>
      </p:graphicFrame>
      <p:sp>
        <p:nvSpPr>
          <p:cNvPr id="19" name="矩形 18">
            <a:extLst>
              <a:ext uri="{FF2B5EF4-FFF2-40B4-BE49-F238E27FC236}">
                <a16:creationId xmlns:a16="http://schemas.microsoft.com/office/drawing/2014/main" id="{9ED06BEB-8485-5C43-943C-14ECF959F629}"/>
              </a:ext>
            </a:extLst>
          </p:cNvPr>
          <p:cNvSpPr/>
          <p:nvPr/>
        </p:nvSpPr>
        <p:spPr>
          <a:xfrm>
            <a:off x="1010787" y="2633278"/>
            <a:ext cx="14285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5678→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20C45B8-966B-F743-93BB-F7CD25C7F5EE}"/>
              </a:ext>
            </a:extLst>
          </p:cNvPr>
          <p:cNvSpPr/>
          <p:nvPr/>
        </p:nvSpPr>
        <p:spPr>
          <a:xfrm>
            <a:off x="6729682" y="2608676"/>
            <a:ext cx="14285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←5768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7BA5D8C-478C-024C-B594-0171903A1712}"/>
              </a:ext>
            </a:extLst>
          </p:cNvPr>
          <p:cNvSpPr/>
          <p:nvPr/>
        </p:nvSpPr>
        <p:spPr>
          <a:xfrm>
            <a:off x="515669" y="4465299"/>
            <a:ext cx="3281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Ans[10]</a:t>
            </a:r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是离散结果</a:t>
            </a:r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2E5248A-BC37-4B48-A820-1CA642C6A913}"/>
              </a:ext>
            </a:extLst>
          </p:cNvPr>
          <p:cNvSpPr/>
          <p:nvPr/>
        </p:nvSpPr>
        <p:spPr>
          <a:xfrm>
            <a:off x="5530656" y="4453494"/>
            <a:ext cx="3196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</a:t>
            </a:r>
            <a:r>
              <a:rPr lang="en-US" altLang="zh-CN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[10]</a:t>
            </a:r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是离散结果</a:t>
            </a:r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9278AB2-8F7E-364D-9D93-C18FD3C39461}"/>
              </a:ext>
            </a:extLst>
          </p:cNvPr>
          <p:cNvSpPr/>
          <p:nvPr/>
        </p:nvSpPr>
        <p:spPr>
          <a:xfrm>
            <a:off x="154600" y="5223840"/>
            <a:ext cx="5966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Ans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A5B6AA0-2A99-6941-B83F-45CEBE2F80B3}"/>
              </a:ext>
            </a:extLst>
          </p:cNvPr>
          <p:cNvSpPr/>
          <p:nvPr/>
        </p:nvSpPr>
        <p:spPr>
          <a:xfrm>
            <a:off x="4799856" y="5222332"/>
            <a:ext cx="542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</a:t>
            </a:r>
            <a:endParaRPr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FD4D26D-4B12-A94A-A736-3B440A81B5F3}"/>
              </a:ext>
            </a:extLst>
          </p:cNvPr>
          <p:cNvSpPr/>
          <p:nvPr/>
        </p:nvSpPr>
        <p:spPr>
          <a:xfrm>
            <a:off x="287567" y="5679870"/>
            <a:ext cx="40755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Ans[m]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==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Answer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的第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k==0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不在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Answer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A9E9863-B126-5145-90C4-22BAA1C70F04}"/>
              </a:ext>
            </a:extLst>
          </p:cNvPr>
          <p:cNvSpPr/>
          <p:nvPr/>
        </p:nvSpPr>
        <p:spPr>
          <a:xfrm>
            <a:off x="5070924" y="5714171"/>
            <a:ext cx="37946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[m]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==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Input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的第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endParaRPr lang="en-US" altLang="zh-CN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k==0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不在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Input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9837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几</a:t>
            </a:r>
            <a:r>
              <a:rPr lang="en-US" altLang="zh-CN" dirty="0"/>
              <a:t>A</a:t>
            </a:r>
            <a:r>
              <a:rPr lang="zh-CN" altLang="en-US" dirty="0"/>
              <a:t>几</a:t>
            </a:r>
            <a:r>
              <a:rPr lang="en-US" altLang="zh-CN" dirty="0"/>
              <a:t>B——</a:t>
            </a:r>
            <a:r>
              <a:rPr lang="zh-CN" altLang="en-US" dirty="0"/>
              <a:t>张梓婷算法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63</a:t>
            </a:fld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A976C5F-AAFD-EA49-BEEC-EE4FA35170EA}"/>
              </a:ext>
            </a:extLst>
          </p:cNvPr>
          <p:cNvSpPr/>
          <p:nvPr/>
        </p:nvSpPr>
        <p:spPr>
          <a:xfrm>
            <a:off x="107398" y="1895743"/>
            <a:ext cx="992705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a =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b =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for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-US" altLang="zh-CN" dirty="0" err="1">
                <a:solidFill>
                  <a:srgbClr val="AA0D91"/>
                </a:solidFill>
                <a:latin typeface="Menlo" panose="020B0609030804020204" pitchFamily="49" charset="0"/>
              </a:rPr>
              <a:t>int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=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&lt;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10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++){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>
                <a:solidFill>
                  <a:srgbClr val="AA0D91"/>
                </a:solidFill>
                <a:latin typeface="Menlo" panose="020B0609030804020204" pitchFamily="49" charset="0"/>
              </a:rPr>
              <a:t>if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 (Ans[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] *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Inp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] != </a:t>
            </a:r>
            <a:r>
              <a:rPr lang="en-US" altLang="zh-CN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) {  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数字</a:t>
            </a:r>
            <a:r>
              <a:rPr lang="en-US" altLang="zh-CN" dirty="0" err="1">
                <a:solidFill>
                  <a:srgbClr val="007400"/>
                </a:solidFill>
                <a:latin typeface="Menlo" panose="020B0609030804020204" pitchFamily="49" charset="0"/>
              </a:rPr>
              <a:t>i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同时存在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Answer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和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Input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里</a:t>
            </a:r>
            <a:endParaRPr lang="zh-CN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zh-CN" alt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a += (Ans[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] ==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Inp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]); 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en-US" altLang="zh-CN" dirty="0" err="1">
                <a:solidFill>
                  <a:srgbClr val="007400"/>
                </a:solidFill>
                <a:latin typeface="Menlo" panose="020B0609030804020204" pitchFamily="49" charset="0"/>
              </a:rPr>
              <a:t>i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在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Answer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和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Input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中位置相同，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A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增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1</a:t>
            </a:r>
            <a:endParaRPr lang="zh-CN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zh-CN" alt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b += (Ans[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] != 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Inp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-US" altLang="zh-CN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]); 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//</a:t>
            </a:r>
            <a:r>
              <a:rPr lang="en-US" altLang="zh-CN" dirty="0" err="1">
                <a:solidFill>
                  <a:srgbClr val="007400"/>
                </a:solidFill>
                <a:latin typeface="Menlo" panose="020B0609030804020204" pitchFamily="49" charset="0"/>
              </a:rPr>
              <a:t>i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在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Answer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和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Input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中位置不同，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B</a:t>
            </a:r>
            <a:r>
              <a:rPr lang="zh-CN" altLang="en-US" dirty="0">
                <a:solidFill>
                  <a:srgbClr val="007400"/>
                </a:solidFill>
                <a:latin typeface="Menlo" panose="020B0609030804020204" pitchFamily="49" charset="0"/>
              </a:rPr>
              <a:t>增</a:t>
            </a:r>
            <a:r>
              <a:rPr lang="en-US" altLang="zh-CN" dirty="0">
                <a:solidFill>
                  <a:srgbClr val="007400"/>
                </a:solidFill>
                <a:latin typeface="Menlo" panose="020B0609030804020204" pitchFamily="49" charset="0"/>
              </a:rPr>
              <a:t>1</a:t>
            </a:r>
            <a:endParaRPr lang="zh-CN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zh-CN" alt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en-US" altLang="zh-CN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7DCAFCE-0068-EB48-A5CB-63F486B3B79A}"/>
              </a:ext>
            </a:extLst>
          </p:cNvPr>
          <p:cNvSpPr/>
          <p:nvPr/>
        </p:nvSpPr>
        <p:spPr>
          <a:xfrm>
            <a:off x="4443256" y="1319820"/>
            <a:ext cx="41024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遍历数字</a:t>
            </a:r>
            <a:r>
              <a:rPr lang="en-US" altLang="zh-CN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1~9</a:t>
            </a:r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，分类讨论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2CEECC4-BDB8-D941-9FAC-7072E41711D6}"/>
              </a:ext>
            </a:extLst>
          </p:cNvPr>
          <p:cNvSpPr/>
          <p:nvPr/>
        </p:nvSpPr>
        <p:spPr>
          <a:xfrm>
            <a:off x="287567" y="1311063"/>
            <a:ext cx="40222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同步计算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AB</a:t>
            </a: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值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4BB43020-733D-A042-9AA2-8F85337F9A0E}"/>
              </a:ext>
            </a:extLst>
          </p:cNvPr>
          <p:cNvGraphicFramePr>
            <a:graphicFrameLocks noGrp="1"/>
          </p:cNvGraphicFramePr>
          <p:nvPr/>
        </p:nvGraphicFramePr>
        <p:xfrm>
          <a:off x="753441" y="4072072"/>
          <a:ext cx="8082635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7051">
                  <a:extLst>
                    <a:ext uri="{9D8B030D-6E8A-4147-A177-3AD203B41FA5}">
                      <a16:colId xmlns:a16="http://schemas.microsoft.com/office/drawing/2014/main" val="776598768"/>
                    </a:ext>
                  </a:extLst>
                </a:gridCol>
                <a:gridCol w="806176">
                  <a:extLst>
                    <a:ext uri="{9D8B030D-6E8A-4147-A177-3AD203B41FA5}">
                      <a16:colId xmlns:a16="http://schemas.microsoft.com/office/drawing/2014/main" val="3458982863"/>
                    </a:ext>
                  </a:extLst>
                </a:gridCol>
                <a:gridCol w="806176">
                  <a:extLst>
                    <a:ext uri="{9D8B030D-6E8A-4147-A177-3AD203B41FA5}">
                      <a16:colId xmlns:a16="http://schemas.microsoft.com/office/drawing/2014/main" val="1532432157"/>
                    </a:ext>
                  </a:extLst>
                </a:gridCol>
                <a:gridCol w="806176">
                  <a:extLst>
                    <a:ext uri="{9D8B030D-6E8A-4147-A177-3AD203B41FA5}">
                      <a16:colId xmlns:a16="http://schemas.microsoft.com/office/drawing/2014/main" val="410666202"/>
                    </a:ext>
                  </a:extLst>
                </a:gridCol>
                <a:gridCol w="806176">
                  <a:extLst>
                    <a:ext uri="{9D8B030D-6E8A-4147-A177-3AD203B41FA5}">
                      <a16:colId xmlns:a16="http://schemas.microsoft.com/office/drawing/2014/main" val="3261577698"/>
                    </a:ext>
                  </a:extLst>
                </a:gridCol>
                <a:gridCol w="806176">
                  <a:extLst>
                    <a:ext uri="{9D8B030D-6E8A-4147-A177-3AD203B41FA5}">
                      <a16:colId xmlns:a16="http://schemas.microsoft.com/office/drawing/2014/main" val="3359595019"/>
                    </a:ext>
                  </a:extLst>
                </a:gridCol>
                <a:gridCol w="806176">
                  <a:extLst>
                    <a:ext uri="{9D8B030D-6E8A-4147-A177-3AD203B41FA5}">
                      <a16:colId xmlns:a16="http://schemas.microsoft.com/office/drawing/2014/main" val="1953072596"/>
                    </a:ext>
                  </a:extLst>
                </a:gridCol>
                <a:gridCol w="806176">
                  <a:extLst>
                    <a:ext uri="{9D8B030D-6E8A-4147-A177-3AD203B41FA5}">
                      <a16:colId xmlns:a16="http://schemas.microsoft.com/office/drawing/2014/main" val="1170667829"/>
                    </a:ext>
                  </a:extLst>
                </a:gridCol>
                <a:gridCol w="806176">
                  <a:extLst>
                    <a:ext uri="{9D8B030D-6E8A-4147-A177-3AD203B41FA5}">
                      <a16:colId xmlns:a16="http://schemas.microsoft.com/office/drawing/2014/main" val="1778778424"/>
                    </a:ext>
                  </a:extLst>
                </a:gridCol>
                <a:gridCol w="806176">
                  <a:extLst>
                    <a:ext uri="{9D8B030D-6E8A-4147-A177-3AD203B41FA5}">
                      <a16:colId xmlns:a16="http://schemas.microsoft.com/office/drawing/2014/main" val="3957302538"/>
                    </a:ext>
                  </a:extLst>
                </a:gridCol>
              </a:tblGrid>
              <a:tr h="129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0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3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4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5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6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7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9</a:t>
                      </a:r>
                      <a:endParaRPr lang="zh-CN" altLang="en-US" b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4469677"/>
                  </a:ext>
                </a:extLst>
              </a:tr>
              <a:tr h="129452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40218512"/>
                  </a:ext>
                </a:extLst>
              </a:tr>
            </a:tbl>
          </a:graphicData>
        </a:graphic>
      </p:graphicFrame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02BA5C01-7CE8-374F-A80F-B9A15D13D5D2}"/>
              </a:ext>
            </a:extLst>
          </p:cNvPr>
          <p:cNvGraphicFramePr>
            <a:graphicFrameLocks noGrp="1"/>
          </p:cNvGraphicFramePr>
          <p:nvPr/>
        </p:nvGraphicFramePr>
        <p:xfrm>
          <a:off x="753440" y="4828209"/>
          <a:ext cx="808264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264">
                  <a:extLst>
                    <a:ext uri="{9D8B030D-6E8A-4147-A177-3AD203B41FA5}">
                      <a16:colId xmlns:a16="http://schemas.microsoft.com/office/drawing/2014/main" val="776598768"/>
                    </a:ext>
                  </a:extLst>
                </a:gridCol>
                <a:gridCol w="808264">
                  <a:extLst>
                    <a:ext uri="{9D8B030D-6E8A-4147-A177-3AD203B41FA5}">
                      <a16:colId xmlns:a16="http://schemas.microsoft.com/office/drawing/2014/main" val="3458982863"/>
                    </a:ext>
                  </a:extLst>
                </a:gridCol>
                <a:gridCol w="808264">
                  <a:extLst>
                    <a:ext uri="{9D8B030D-6E8A-4147-A177-3AD203B41FA5}">
                      <a16:colId xmlns:a16="http://schemas.microsoft.com/office/drawing/2014/main" val="1532432157"/>
                    </a:ext>
                  </a:extLst>
                </a:gridCol>
                <a:gridCol w="808264">
                  <a:extLst>
                    <a:ext uri="{9D8B030D-6E8A-4147-A177-3AD203B41FA5}">
                      <a16:colId xmlns:a16="http://schemas.microsoft.com/office/drawing/2014/main" val="410666202"/>
                    </a:ext>
                  </a:extLst>
                </a:gridCol>
                <a:gridCol w="808264">
                  <a:extLst>
                    <a:ext uri="{9D8B030D-6E8A-4147-A177-3AD203B41FA5}">
                      <a16:colId xmlns:a16="http://schemas.microsoft.com/office/drawing/2014/main" val="3261577698"/>
                    </a:ext>
                  </a:extLst>
                </a:gridCol>
                <a:gridCol w="808264">
                  <a:extLst>
                    <a:ext uri="{9D8B030D-6E8A-4147-A177-3AD203B41FA5}">
                      <a16:colId xmlns:a16="http://schemas.microsoft.com/office/drawing/2014/main" val="3359595019"/>
                    </a:ext>
                  </a:extLst>
                </a:gridCol>
                <a:gridCol w="808264">
                  <a:extLst>
                    <a:ext uri="{9D8B030D-6E8A-4147-A177-3AD203B41FA5}">
                      <a16:colId xmlns:a16="http://schemas.microsoft.com/office/drawing/2014/main" val="1953072596"/>
                    </a:ext>
                  </a:extLst>
                </a:gridCol>
                <a:gridCol w="808264">
                  <a:extLst>
                    <a:ext uri="{9D8B030D-6E8A-4147-A177-3AD203B41FA5}">
                      <a16:colId xmlns:a16="http://schemas.microsoft.com/office/drawing/2014/main" val="1170667829"/>
                    </a:ext>
                  </a:extLst>
                </a:gridCol>
                <a:gridCol w="808264">
                  <a:extLst>
                    <a:ext uri="{9D8B030D-6E8A-4147-A177-3AD203B41FA5}">
                      <a16:colId xmlns:a16="http://schemas.microsoft.com/office/drawing/2014/main" val="1778778424"/>
                    </a:ext>
                  </a:extLst>
                </a:gridCol>
                <a:gridCol w="808264">
                  <a:extLst>
                    <a:ext uri="{9D8B030D-6E8A-4147-A177-3AD203B41FA5}">
                      <a16:colId xmlns:a16="http://schemas.microsoft.com/office/drawing/2014/main" val="39573025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zh-CN" altLang="en-US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0</a:t>
                      </a:r>
                      <a:endParaRPr lang="zh-CN" altLang="en-US" b="1" dirty="0"/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40218512"/>
                  </a:ext>
                </a:extLst>
              </a:tr>
            </a:tbl>
          </a:graphicData>
        </a:graphic>
      </p:graphicFrame>
      <p:sp>
        <p:nvSpPr>
          <p:cNvPr id="23" name="矩形 22">
            <a:extLst>
              <a:ext uri="{FF2B5EF4-FFF2-40B4-BE49-F238E27FC236}">
                <a16:creationId xmlns:a16="http://schemas.microsoft.com/office/drawing/2014/main" id="{49278AB2-8F7E-364D-9D93-C18FD3C39461}"/>
              </a:ext>
            </a:extLst>
          </p:cNvPr>
          <p:cNvSpPr/>
          <p:nvPr/>
        </p:nvSpPr>
        <p:spPr>
          <a:xfrm>
            <a:off x="240260" y="4437832"/>
            <a:ext cx="5966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Ans</a:t>
            </a:r>
            <a:endParaRPr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A5B6AA0-2A99-6941-B83F-45CEBE2F80B3}"/>
              </a:ext>
            </a:extLst>
          </p:cNvPr>
          <p:cNvSpPr/>
          <p:nvPr/>
        </p:nvSpPr>
        <p:spPr>
          <a:xfrm>
            <a:off x="240260" y="4803592"/>
            <a:ext cx="5421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Inp</a:t>
            </a:r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A9E9863-B126-5145-90C4-22BAA1C70F04}"/>
              </a:ext>
            </a:extLst>
          </p:cNvPr>
          <p:cNvSpPr/>
          <p:nvPr/>
        </p:nvSpPr>
        <p:spPr>
          <a:xfrm>
            <a:off x="660842" y="5212005"/>
            <a:ext cx="10636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不参加循环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B031723-EF4D-C044-B451-0AA898602350}"/>
              </a:ext>
            </a:extLst>
          </p:cNvPr>
          <p:cNvSpPr/>
          <p:nvPr/>
        </p:nvSpPr>
        <p:spPr>
          <a:xfrm>
            <a:off x="7963191" y="5212005"/>
            <a:ext cx="9270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</a:p>
          <a:p>
            <a:pPr algn="ctr"/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未出现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3E4BF28-720F-3B49-A686-39DA173DB5D3}"/>
              </a:ext>
            </a:extLst>
          </p:cNvPr>
          <p:cNvSpPr/>
          <p:nvPr/>
        </p:nvSpPr>
        <p:spPr>
          <a:xfrm>
            <a:off x="2334110" y="5212005"/>
            <a:ext cx="9270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</a:p>
          <a:p>
            <a:pPr algn="ctr"/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未出现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219B6F11-0FB5-CF48-B958-6C81C722F0F5}"/>
              </a:ext>
            </a:extLst>
          </p:cNvPr>
          <p:cNvSpPr/>
          <p:nvPr/>
        </p:nvSpPr>
        <p:spPr>
          <a:xfrm>
            <a:off x="3189727" y="5212005"/>
            <a:ext cx="9270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  <a:p>
            <a:pPr algn="ctr"/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未出现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AA3FBCB-558F-F54F-AD87-985DCE37AEA0}"/>
              </a:ext>
            </a:extLst>
          </p:cNvPr>
          <p:cNvSpPr/>
          <p:nvPr/>
        </p:nvSpPr>
        <p:spPr>
          <a:xfrm>
            <a:off x="3980062" y="5212005"/>
            <a:ext cx="9270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</a:p>
          <a:p>
            <a:pPr algn="ctr"/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未出现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7C8F8C20-9ADF-2241-8CEC-7CC0DE9D8899}"/>
              </a:ext>
            </a:extLst>
          </p:cNvPr>
          <p:cNvSpPr/>
          <p:nvPr/>
        </p:nvSpPr>
        <p:spPr>
          <a:xfrm>
            <a:off x="4777708" y="5350504"/>
            <a:ext cx="9270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a+=1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07CDFAAA-2C2A-AD42-8667-32DA3EC04623}"/>
              </a:ext>
            </a:extLst>
          </p:cNvPr>
          <p:cNvSpPr/>
          <p:nvPr/>
        </p:nvSpPr>
        <p:spPr>
          <a:xfrm>
            <a:off x="5567398" y="5350504"/>
            <a:ext cx="9270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b+=1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C7CF96F-44B6-4645-AC0A-3A41858E608B}"/>
              </a:ext>
            </a:extLst>
          </p:cNvPr>
          <p:cNvSpPr/>
          <p:nvPr/>
        </p:nvSpPr>
        <p:spPr>
          <a:xfrm>
            <a:off x="6365044" y="5350504"/>
            <a:ext cx="9270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b+=1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2712DAF8-41BA-D84A-9110-4E8829DA4070}"/>
              </a:ext>
            </a:extLst>
          </p:cNvPr>
          <p:cNvSpPr/>
          <p:nvPr/>
        </p:nvSpPr>
        <p:spPr>
          <a:xfrm>
            <a:off x="7162690" y="5350504"/>
            <a:ext cx="9270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+=1</a:t>
            </a:r>
            <a:endParaRPr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C9B5DAD-5875-214D-856C-3B635BE52446}"/>
              </a:ext>
            </a:extLst>
          </p:cNvPr>
          <p:cNvSpPr/>
          <p:nvPr/>
        </p:nvSpPr>
        <p:spPr>
          <a:xfrm>
            <a:off x="1478493" y="5212005"/>
            <a:ext cx="9270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</a:p>
          <a:p>
            <a:pPr algn="ctr"/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未出现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00652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重口难调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64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8FF4B7F-2D77-A343-A011-9D3440CDF8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72" b="45367"/>
          <a:stretch/>
        </p:blipFill>
        <p:spPr>
          <a:xfrm>
            <a:off x="37662" y="1235241"/>
            <a:ext cx="4717282" cy="509743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B76AFE3-F483-CA40-B4CE-C3E60A58F8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859"/>
          <a:stretch/>
        </p:blipFill>
        <p:spPr>
          <a:xfrm>
            <a:off x="4815069" y="1235241"/>
            <a:ext cx="4328932" cy="509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269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关于 </a:t>
            </a:r>
            <a:r>
              <a:rPr lang="en-US" altLang="zh-CN" dirty="0"/>
              <a:t>Online Judge——</a:t>
            </a:r>
            <a:r>
              <a:rPr lang="zh-CN" altLang="en-US" dirty="0"/>
              <a:t>闭浩扬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/>
              <a:t>如果你觉得作业太少，得不到练习</a:t>
            </a:r>
            <a:endParaRPr lang="en-US" altLang="zh-CN" sz="2800" dirty="0"/>
          </a:p>
          <a:p>
            <a:r>
              <a:rPr lang="zh-CN" altLang="en-US" sz="2800" dirty="0"/>
              <a:t>如果你经常看懂了题不知道如何下手</a:t>
            </a:r>
            <a:endParaRPr lang="en-US" altLang="zh-CN" sz="2800" dirty="0"/>
          </a:p>
          <a:p>
            <a:r>
              <a:rPr lang="zh-CN" altLang="en-US" sz="2800" dirty="0"/>
              <a:t>如果你辛苦 </a:t>
            </a:r>
            <a:r>
              <a:rPr lang="en-US" altLang="zh-CN" sz="2800" dirty="0" err="1"/>
              <a:t>coding+debug</a:t>
            </a:r>
            <a:r>
              <a:rPr lang="en-US" altLang="zh-CN" sz="2800" dirty="0"/>
              <a:t> </a:t>
            </a:r>
            <a:r>
              <a:rPr lang="zh-CN" altLang="en-US" sz="2800" dirty="0"/>
              <a:t>很久，发现别人换个思路写得又短又清晰</a:t>
            </a:r>
            <a:endParaRPr lang="en-US" altLang="zh-CN" sz="2800" dirty="0"/>
          </a:p>
          <a:p>
            <a:r>
              <a:rPr lang="zh-CN" altLang="en-US" sz="2800" dirty="0"/>
              <a:t>如果你没注意 </a:t>
            </a:r>
            <a:r>
              <a:rPr lang="en-US" altLang="zh-CN" sz="2800" dirty="0" err="1"/>
              <a:t>int</a:t>
            </a:r>
            <a:r>
              <a:rPr lang="en-US" altLang="zh-CN" sz="2800" dirty="0"/>
              <a:t>/long </a:t>
            </a:r>
            <a:r>
              <a:rPr lang="en-US" altLang="zh-CN" sz="2800" dirty="0" err="1"/>
              <a:t>long</a:t>
            </a:r>
            <a:r>
              <a:rPr lang="en-US" altLang="zh-CN" sz="2800" dirty="0"/>
              <a:t> </a:t>
            </a:r>
            <a:r>
              <a:rPr lang="zh-CN" altLang="en-US" sz="2800" dirty="0"/>
              <a:t>等等类型，是因为期中考试前你从没被它坑过</a:t>
            </a:r>
            <a:endParaRPr lang="en-US" altLang="zh-CN" sz="2800" dirty="0"/>
          </a:p>
          <a:p>
            <a:endParaRPr lang="en-US" altLang="zh-C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59326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 </a:t>
            </a:r>
            <a:r>
              <a:rPr lang="en-US" altLang="zh-CN" dirty="0"/>
              <a:t>Online Judge——</a:t>
            </a:r>
            <a:r>
              <a:rPr lang="zh-CN" altLang="en-US" dirty="0"/>
              <a:t>闭浩扬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109" y="1552004"/>
            <a:ext cx="3048000" cy="284797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66</a:t>
            </a:fld>
            <a:endParaRPr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1153556" y="3486915"/>
            <a:ext cx="545655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你已经是个成熟的大学生了，该学会自己找题做了</a:t>
            </a:r>
          </a:p>
        </p:txBody>
      </p:sp>
    </p:spTree>
    <p:extLst>
      <p:ext uri="{BB962C8B-B14F-4D97-AF65-F5344CB8AC3E}">
        <p14:creationId xmlns:p14="http://schemas.microsoft.com/office/powerpoint/2010/main" val="963699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本节内容</a:t>
            </a:r>
            <a:endParaRPr lang="zh-CN" altLang="zh-CN" dirty="0"/>
          </a:p>
        </p:txBody>
      </p:sp>
      <p:sp>
        <p:nvSpPr>
          <p:cNvPr id="59" name="Rectangle 58"/>
          <p:cNvSpPr/>
          <p:nvPr/>
        </p:nvSpPr>
        <p:spPr>
          <a:xfrm>
            <a:off x="2868312" y="2693518"/>
            <a:ext cx="377539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如何食用 </a:t>
            </a:r>
            <a:r>
              <a:rPr lang="en-US" altLang="zh-C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OJ</a:t>
            </a:r>
          </a:p>
          <a:p>
            <a:pPr algn="ctr"/>
            <a:r>
              <a:rPr lang="zh-CN" alt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应该找什么题做</a:t>
            </a:r>
            <a:endParaRPr lang="en-US" altLang="zh-CN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6BBA6-B2AB-424F-8114-7B4918E55CF4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73838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如何食用 </a:t>
            </a:r>
            <a:r>
              <a:rPr lang="en-US" altLang="zh-CN" dirty="0"/>
              <a:t>OJ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68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954" y="1329957"/>
            <a:ext cx="8403771" cy="482869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找到题</a:t>
            </a:r>
            <a:endParaRPr lang="en-US" altLang="zh-CN" sz="2800" dirty="0"/>
          </a:p>
          <a:p>
            <a:r>
              <a:rPr lang="zh-CN" altLang="en-US" sz="2800" dirty="0"/>
              <a:t>做题，提交</a:t>
            </a:r>
            <a:endParaRPr lang="en-US" altLang="zh-CN" sz="2800" dirty="0"/>
          </a:p>
          <a:p>
            <a:r>
              <a:rPr lang="zh-CN" altLang="en-US" sz="2800" dirty="0"/>
              <a:t>等服务器测试你的代码，查看结果</a:t>
            </a:r>
            <a:endParaRPr lang="en-US" altLang="zh-CN" sz="2800" dirty="0"/>
          </a:p>
          <a:p>
            <a:r>
              <a:rPr lang="zh-CN" altLang="en-US" sz="2800" dirty="0"/>
              <a:t>如果错了，</a:t>
            </a:r>
            <a:r>
              <a:rPr lang="en-US" altLang="zh-CN" sz="2800" dirty="0"/>
              <a:t>debug </a:t>
            </a:r>
            <a:r>
              <a:rPr lang="zh-CN" altLang="en-US" sz="2800" dirty="0"/>
              <a:t>后再提交，直到正确或者放弃</a:t>
            </a:r>
            <a:endParaRPr lang="en-US" altLang="zh-CN" sz="2800" dirty="0"/>
          </a:p>
          <a:p>
            <a:r>
              <a:rPr lang="zh-CN" altLang="en-US" sz="2800" dirty="0"/>
              <a:t>如果你想的话，可以看看“题解”里别人的想法</a:t>
            </a:r>
          </a:p>
        </p:txBody>
      </p:sp>
    </p:spTree>
    <p:extLst>
      <p:ext uri="{BB962C8B-B14F-4D97-AF65-F5344CB8AC3E}">
        <p14:creationId xmlns:p14="http://schemas.microsoft.com/office/powerpoint/2010/main" val="293191779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如何食用 </a:t>
            </a:r>
            <a:r>
              <a:rPr lang="en-US" altLang="zh-CN" dirty="0"/>
              <a:t>OJ</a:t>
            </a:r>
            <a:r>
              <a:rPr lang="zh-CN" altLang="en-US" sz="2400" dirty="0">
                <a:solidFill>
                  <a:srgbClr val="FFFF00"/>
                </a:solidFill>
              </a:rPr>
              <a:t>：找到题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69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954" y="1329957"/>
            <a:ext cx="8606454" cy="4828695"/>
          </a:xfrm>
        </p:spPr>
        <p:txBody>
          <a:bodyPr/>
          <a:lstStyle/>
          <a:p>
            <a:r>
              <a:rPr lang="zh-CN" altLang="en-US" dirty="0"/>
              <a:t>首先你需要一个 </a:t>
            </a:r>
            <a:r>
              <a:rPr lang="en-US" altLang="zh-CN" dirty="0"/>
              <a:t>OJ</a:t>
            </a:r>
            <a:r>
              <a:rPr lang="zh-CN" altLang="en-US" dirty="0"/>
              <a:t>（具体网址后续会给）</a:t>
            </a:r>
            <a:endParaRPr lang="en-US" altLang="zh-CN" dirty="0"/>
          </a:p>
          <a:p>
            <a:r>
              <a:rPr lang="en-US" altLang="zh-CN" dirty="0"/>
              <a:t>OJ </a:t>
            </a:r>
            <a:r>
              <a:rPr lang="zh-CN" altLang="en-US" dirty="0"/>
              <a:t>一般是一些网站，需要自己申请账号</a:t>
            </a:r>
            <a:endParaRPr lang="en-US" altLang="zh-CN" dirty="0"/>
          </a:p>
          <a:p>
            <a:r>
              <a:rPr lang="zh-CN" altLang="en-US" dirty="0"/>
              <a:t>对于找到“</a:t>
            </a:r>
            <a:r>
              <a:rPr lang="zh-CN" altLang="en-US" b="1" dirty="0"/>
              <a:t>题库</a:t>
            </a:r>
            <a:r>
              <a:rPr lang="en-US" altLang="zh-CN" b="1" dirty="0"/>
              <a:t>/</a:t>
            </a:r>
            <a:r>
              <a:rPr lang="zh-CN" altLang="en-US" b="1" dirty="0"/>
              <a:t>题目</a:t>
            </a:r>
            <a:r>
              <a:rPr lang="en-US" altLang="zh-CN" b="1" dirty="0"/>
              <a:t>/Problems/Problems Set</a:t>
            </a:r>
            <a:r>
              <a:rPr lang="zh-CN" altLang="en-US" dirty="0"/>
              <a:t>”</a:t>
            </a:r>
            <a:endParaRPr lang="en-US" altLang="zh-CN" dirty="0"/>
          </a:p>
          <a:p>
            <a:r>
              <a:rPr lang="zh-CN" altLang="en-US" dirty="0"/>
              <a:t>对于一些基于比赛的 </a:t>
            </a:r>
            <a:r>
              <a:rPr lang="en-US" altLang="zh-CN" dirty="0"/>
              <a:t>OJ</a:t>
            </a:r>
            <a:r>
              <a:rPr lang="zh-CN" altLang="en-US" dirty="0"/>
              <a:t>，先找“</a:t>
            </a:r>
            <a:r>
              <a:rPr lang="en-US" altLang="zh-CN" b="1" dirty="0"/>
              <a:t>Contests/</a:t>
            </a:r>
            <a:r>
              <a:rPr lang="zh-CN" altLang="en-US" b="1" dirty="0"/>
              <a:t>比赛”</a:t>
            </a:r>
            <a:r>
              <a:rPr lang="zh-CN" altLang="en-US" dirty="0"/>
              <a:t>再找题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974" y="3368746"/>
            <a:ext cx="1933575" cy="1066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329" y="3482011"/>
            <a:ext cx="2276614" cy="76406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723" y="3368746"/>
            <a:ext cx="1752600" cy="9906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928" y="3398355"/>
            <a:ext cx="1666875" cy="16954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948" y="4399676"/>
            <a:ext cx="1095375" cy="13620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07" y="4691301"/>
            <a:ext cx="2077572" cy="63050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306" y="4630866"/>
            <a:ext cx="2441968" cy="837246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 flipH="1">
            <a:off x="893061" y="5761751"/>
            <a:ext cx="4762203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一些不适合大家的毒瘤站就不放了</a:t>
            </a:r>
          </a:p>
        </p:txBody>
      </p:sp>
    </p:spTree>
    <p:extLst>
      <p:ext uri="{BB962C8B-B14F-4D97-AF65-F5344CB8AC3E}">
        <p14:creationId xmlns:p14="http://schemas.microsoft.com/office/powerpoint/2010/main" val="2729569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6462D5B-0398-8644-9D15-F398B57A2FA9}"/>
              </a:ext>
            </a:extLst>
          </p:cNvPr>
          <p:cNvSpPr txBox="1"/>
          <p:nvPr/>
        </p:nvSpPr>
        <p:spPr>
          <a:xfrm>
            <a:off x="325832" y="1063182"/>
            <a:ext cx="8506847" cy="1135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人都会走神，都会犯错，都会记不住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通过工具帮助自己</a:t>
            </a:r>
            <a:r>
              <a:rPr kumimoji="1" lang="en-US" altLang="zh-CN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kumimoji="1" lang="en-US" altLang="zh-CN" sz="2400" b="1" dirty="0" err="1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CheckList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，逐行对照检查每一行代码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B6E0B8-D181-024F-9A54-B78EFB70F6E3}"/>
              </a:ext>
            </a:extLst>
          </p:cNvPr>
          <p:cNvSpPr txBox="1"/>
          <p:nvPr/>
        </p:nvSpPr>
        <p:spPr>
          <a:xfrm>
            <a:off x="325832" y="2109082"/>
            <a:ext cx="8644554" cy="419839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、变量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CheckList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定义变量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1.1.1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这个变量的名字该叫什么？有没有物理含义？不能是单字母命名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1.1.2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这个变量的类型、取值范围是什么？够不够？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访问变量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1.2.1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这个变量在哪里定义的？作用域和生命周期是什么？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1.2.1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这个变量是什么类型的？这个操作会不会溢出？默认类型转换？同码不同值？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1.2.2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如果对这个变量赋值，用的是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literal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literal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是否加了类型后缀？加的对不对？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1.2.3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scanf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这个变量，格式符对不对？加了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没有？之前有没有缓冲器残留？因不影响本次输入？</a:t>
            </a:r>
          </a:p>
        </p:txBody>
      </p:sp>
    </p:spTree>
    <p:extLst>
      <p:ext uri="{BB962C8B-B14F-4D97-AF65-F5344CB8AC3E}">
        <p14:creationId xmlns:p14="http://schemas.microsoft.com/office/powerpoint/2010/main" val="251869549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626" y="0"/>
            <a:ext cx="8403771" cy="905377"/>
          </a:xfrm>
        </p:spPr>
        <p:txBody>
          <a:bodyPr/>
          <a:lstStyle/>
          <a:p>
            <a:r>
              <a:rPr lang="zh-CN" altLang="en-US" dirty="0"/>
              <a:t>如何食用 </a:t>
            </a:r>
            <a:r>
              <a:rPr lang="en-US" altLang="zh-CN" dirty="0"/>
              <a:t>OJ</a:t>
            </a:r>
            <a:r>
              <a:rPr lang="zh-CN" altLang="en-US" sz="2400" dirty="0">
                <a:solidFill>
                  <a:srgbClr val="FFFF00"/>
                </a:solidFill>
              </a:rPr>
              <a:t>：做题、提交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70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954" y="1329957"/>
            <a:ext cx="8606454" cy="482869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关于做 </a:t>
            </a:r>
            <a:r>
              <a:rPr lang="en-US" altLang="zh-CN" sz="2800" dirty="0"/>
              <a:t>OJ </a:t>
            </a:r>
            <a:r>
              <a:rPr lang="zh-CN" altLang="en-US" sz="2800" dirty="0"/>
              <a:t>题</a:t>
            </a:r>
            <a:endParaRPr lang="en-US" altLang="zh-CN" sz="2800" dirty="0"/>
          </a:p>
          <a:p>
            <a:pPr lvl="1"/>
            <a:r>
              <a:rPr lang="zh-CN" altLang="en-US" sz="2400" dirty="0"/>
              <a:t>建议敲之前写写思路（谁说写代码不需要草稿纸的）</a:t>
            </a:r>
            <a:r>
              <a:rPr lang="en-US" altLang="zh-CN" sz="2400" dirty="0"/>
              <a:t> </a:t>
            </a:r>
          </a:p>
          <a:p>
            <a:pPr lvl="1"/>
            <a:r>
              <a:rPr lang="zh-CN" altLang="en-US" sz="2400" dirty="0"/>
              <a:t>注释不一定要写，但</a:t>
            </a:r>
            <a:r>
              <a:rPr lang="zh-CN" altLang="en-US" sz="2400" b="1" dirty="0"/>
              <a:t>代码规范一定不能丢</a:t>
            </a:r>
            <a:endParaRPr lang="en-US" altLang="zh-CN" sz="2400" dirty="0"/>
          </a:p>
          <a:p>
            <a:r>
              <a:rPr lang="zh-CN" altLang="en-US" sz="2800" dirty="0"/>
              <a:t>关于提交</a:t>
            </a:r>
            <a:endParaRPr lang="en-US" altLang="zh-CN" sz="2800" dirty="0"/>
          </a:p>
          <a:p>
            <a:pPr lvl="1"/>
            <a:r>
              <a:rPr lang="zh-CN" altLang="en-US" sz="2400" dirty="0"/>
              <a:t>请在页面四处寻找名为</a:t>
            </a:r>
            <a:r>
              <a:rPr lang="zh-CN" altLang="en-US" sz="2400" b="1" dirty="0"/>
              <a:t>“提交”</a:t>
            </a:r>
            <a:r>
              <a:rPr lang="zh-CN" altLang="en-US" sz="2400" dirty="0"/>
              <a:t>或</a:t>
            </a:r>
            <a:r>
              <a:rPr lang="zh-CN" altLang="en-US" sz="2400" b="1" dirty="0"/>
              <a:t>“</a:t>
            </a:r>
            <a:r>
              <a:rPr lang="en-US" altLang="zh-CN" sz="2400" b="1" dirty="0"/>
              <a:t>submit”</a:t>
            </a:r>
            <a:r>
              <a:rPr lang="zh-CN" altLang="en-US" sz="2400" dirty="0"/>
              <a:t>的按钮</a:t>
            </a:r>
            <a:endParaRPr lang="en-US" altLang="zh-CN" sz="2400" dirty="0"/>
          </a:p>
          <a:p>
            <a:pPr lvl="1"/>
            <a:r>
              <a:rPr lang="zh-CN" altLang="en-US" sz="2400" dirty="0"/>
              <a:t>都会有一个大大的文本框，把代码全部复制粘贴进去</a:t>
            </a:r>
            <a:endParaRPr lang="en-US" altLang="zh-CN" sz="2400" dirty="0"/>
          </a:p>
          <a:p>
            <a:pPr lvl="1"/>
            <a:r>
              <a:rPr lang="zh-CN" altLang="en-US" sz="2400" dirty="0"/>
              <a:t>记得设置“语言”，如果有很多个 </a:t>
            </a:r>
            <a:r>
              <a:rPr lang="en-US" altLang="zh-CN" sz="2400" dirty="0"/>
              <a:t>C </a:t>
            </a:r>
            <a:r>
              <a:rPr lang="zh-CN" altLang="en-US" sz="2400" dirty="0"/>
              <a:t>选 </a:t>
            </a:r>
            <a:r>
              <a:rPr lang="en-US" altLang="zh-CN" sz="2400" dirty="0"/>
              <a:t>GCC</a:t>
            </a:r>
            <a:r>
              <a:rPr lang="zh-CN" altLang="en-US" sz="2400" dirty="0"/>
              <a:t>，没 </a:t>
            </a:r>
            <a:r>
              <a:rPr lang="en-US" altLang="zh-CN" sz="2400" dirty="0"/>
              <a:t>C </a:t>
            </a:r>
            <a:r>
              <a:rPr lang="zh-CN" altLang="en-US" sz="2400" dirty="0"/>
              <a:t>选 </a:t>
            </a:r>
            <a:r>
              <a:rPr lang="en-US" altLang="zh-CN" sz="2400" dirty="0"/>
              <a:t>C++</a:t>
            </a:r>
          </a:p>
          <a:p>
            <a:pPr lvl="1"/>
            <a:r>
              <a:rPr lang="zh-CN" altLang="en-US" sz="2400" dirty="0"/>
              <a:t>总会有个类似“确认”或者“提交”的按钮的</a:t>
            </a:r>
            <a:endParaRPr lang="en-US" altLang="zh-CN" sz="2400" dirty="0"/>
          </a:p>
          <a:p>
            <a:pPr lvl="1"/>
            <a:r>
              <a:rPr lang="zh-CN" altLang="en-US" sz="2400" strike="sngStrike" dirty="0"/>
              <a:t>因为人懒不截图了</a:t>
            </a:r>
            <a:endParaRPr lang="en-US" altLang="zh-CN" sz="2400" strike="sngStrike" dirty="0"/>
          </a:p>
        </p:txBody>
      </p:sp>
    </p:spTree>
    <p:extLst>
      <p:ext uri="{BB962C8B-B14F-4D97-AF65-F5344CB8AC3E}">
        <p14:creationId xmlns:p14="http://schemas.microsoft.com/office/powerpoint/2010/main" val="136309562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626" y="0"/>
            <a:ext cx="8403771" cy="905377"/>
          </a:xfrm>
        </p:spPr>
        <p:txBody>
          <a:bodyPr/>
          <a:lstStyle/>
          <a:p>
            <a:r>
              <a:rPr lang="zh-CN" altLang="en-US" dirty="0"/>
              <a:t>如何食用 </a:t>
            </a:r>
            <a:r>
              <a:rPr lang="en-US" altLang="zh-CN" dirty="0"/>
              <a:t>OJ</a:t>
            </a:r>
            <a:r>
              <a:rPr lang="zh-CN" altLang="en-US" sz="2400" dirty="0">
                <a:solidFill>
                  <a:srgbClr val="FFFF00"/>
                </a:solidFill>
              </a:rPr>
              <a:t>：评测和查看结果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71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954" y="1329957"/>
            <a:ext cx="8606454" cy="482869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关于评测</a:t>
            </a:r>
            <a:endParaRPr lang="en-US" altLang="zh-CN" sz="2800" dirty="0"/>
          </a:p>
          <a:p>
            <a:pPr lvl="1"/>
            <a:r>
              <a:rPr lang="zh-CN" altLang="en-US" sz="2400" dirty="0"/>
              <a:t>良心的 </a:t>
            </a:r>
            <a:r>
              <a:rPr lang="en-US" altLang="zh-CN" sz="2400" dirty="0"/>
              <a:t>OJ </a:t>
            </a:r>
            <a:r>
              <a:rPr lang="zh-CN" altLang="en-US" sz="2400" dirty="0"/>
              <a:t>会带你直接到评测结果的页面</a:t>
            </a:r>
            <a:endParaRPr lang="en-US" altLang="zh-CN" sz="2400" dirty="0"/>
          </a:p>
          <a:p>
            <a:pPr lvl="1"/>
            <a:r>
              <a:rPr lang="zh-CN" altLang="en-US" sz="2400" dirty="0"/>
              <a:t>否则，请在页面四处寻找</a:t>
            </a:r>
            <a:r>
              <a:rPr lang="zh-CN" altLang="en-US" sz="2400" b="1" dirty="0"/>
              <a:t>带有</a:t>
            </a:r>
            <a:r>
              <a:rPr lang="zh-CN" altLang="en-US" sz="2400" dirty="0"/>
              <a:t> </a:t>
            </a:r>
            <a:r>
              <a:rPr lang="zh-CN" altLang="en-US" sz="2400" b="1" dirty="0"/>
              <a:t>“</a:t>
            </a:r>
            <a:r>
              <a:rPr lang="en-US" altLang="zh-CN" sz="2400" b="1" dirty="0"/>
              <a:t>status</a:t>
            </a:r>
            <a:r>
              <a:rPr lang="zh-CN" altLang="en-US" sz="2400" b="1" dirty="0"/>
              <a:t>”</a:t>
            </a:r>
            <a:r>
              <a:rPr lang="zh-CN" altLang="en-US" sz="2400" dirty="0"/>
              <a:t>或</a:t>
            </a:r>
            <a:r>
              <a:rPr lang="zh-CN" altLang="en-US" sz="2400" b="1" dirty="0"/>
              <a:t>“</a:t>
            </a:r>
            <a:r>
              <a:rPr lang="en-US" altLang="zh-CN" sz="2400" b="1" dirty="0"/>
              <a:t>results”</a:t>
            </a:r>
            <a:r>
              <a:rPr lang="zh-CN" altLang="en-US" sz="2400" dirty="0"/>
              <a:t>或</a:t>
            </a:r>
            <a:r>
              <a:rPr lang="zh-CN" altLang="en-US" sz="2400" b="1" dirty="0"/>
              <a:t>“</a:t>
            </a:r>
            <a:r>
              <a:rPr lang="en-US" altLang="zh-CN" sz="2400" b="1" dirty="0"/>
              <a:t>submissions</a:t>
            </a:r>
            <a:r>
              <a:rPr lang="zh-CN" altLang="en-US" sz="2400" b="1" dirty="0"/>
              <a:t>”</a:t>
            </a:r>
            <a:r>
              <a:rPr lang="zh-CN" altLang="en-US" sz="2400" dirty="0"/>
              <a:t>或</a:t>
            </a:r>
            <a:r>
              <a:rPr lang="zh-CN" altLang="en-US" sz="2400" b="1" dirty="0"/>
              <a:t>“评测”“队列”</a:t>
            </a:r>
            <a:r>
              <a:rPr lang="zh-CN" altLang="en-US" sz="2400" dirty="0"/>
              <a:t>的按钮</a:t>
            </a:r>
            <a:endParaRPr lang="en-US" altLang="zh-CN" sz="2400" dirty="0"/>
          </a:p>
          <a:p>
            <a:pPr lvl="1"/>
            <a:r>
              <a:rPr lang="zh-CN" altLang="en-US" sz="2400" dirty="0"/>
              <a:t>总会有一个类似这样的界面</a:t>
            </a:r>
            <a:endParaRPr lang="en-US" altLang="zh-CN" sz="24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13" y="3532921"/>
            <a:ext cx="8342728" cy="172797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71786" y="5289510"/>
            <a:ext cx="10124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AC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Accepted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代表通过，其他的很复杂课后解释，但总之是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你挂了，赶紧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debug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吧</a:t>
            </a:r>
          </a:p>
        </p:txBody>
      </p:sp>
    </p:spTree>
    <p:extLst>
      <p:ext uri="{BB962C8B-B14F-4D97-AF65-F5344CB8AC3E}">
        <p14:creationId xmlns:p14="http://schemas.microsoft.com/office/powerpoint/2010/main" val="95578328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626" y="-73152"/>
            <a:ext cx="8403771" cy="905377"/>
          </a:xfrm>
        </p:spPr>
        <p:txBody>
          <a:bodyPr/>
          <a:lstStyle/>
          <a:p>
            <a:r>
              <a:rPr lang="zh-CN" altLang="en-US" dirty="0"/>
              <a:t>如何食用 </a:t>
            </a:r>
            <a:r>
              <a:rPr lang="en-US" altLang="zh-CN" dirty="0"/>
              <a:t>OJ</a:t>
            </a:r>
            <a:r>
              <a:rPr lang="zh-CN" altLang="en-US" sz="2400" dirty="0">
                <a:solidFill>
                  <a:srgbClr val="FFFF00"/>
                </a:solidFill>
              </a:rPr>
              <a:t>：关于题解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72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954" y="1329957"/>
            <a:ext cx="8606454" cy="482869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一些 </a:t>
            </a:r>
            <a:r>
              <a:rPr lang="en-US" altLang="zh-CN" sz="2800" dirty="0"/>
              <a:t>OJ </a:t>
            </a:r>
            <a:r>
              <a:rPr lang="zh-CN" altLang="en-US" sz="2800" dirty="0"/>
              <a:t>如 </a:t>
            </a:r>
            <a:r>
              <a:rPr lang="en-US" altLang="zh-CN" sz="2800" dirty="0" err="1"/>
              <a:t>vijos</a:t>
            </a:r>
            <a:r>
              <a:rPr lang="en-US" altLang="zh-CN" sz="2800" dirty="0"/>
              <a:t>/</a:t>
            </a:r>
            <a:r>
              <a:rPr lang="en-US" altLang="zh-CN" sz="2800" dirty="0" err="1"/>
              <a:t>luogu</a:t>
            </a:r>
            <a:r>
              <a:rPr lang="en-US" altLang="zh-CN" sz="2800" dirty="0"/>
              <a:t> </a:t>
            </a:r>
            <a:r>
              <a:rPr lang="zh-CN" altLang="en-US" sz="2800" dirty="0"/>
              <a:t>站内就有，类似“评论区”</a:t>
            </a:r>
            <a:endParaRPr lang="en-US" altLang="zh-CN" sz="2800" dirty="0"/>
          </a:p>
          <a:p>
            <a:r>
              <a:rPr lang="zh-CN" altLang="en-US" sz="2800" dirty="0"/>
              <a:t>其他一些知名 </a:t>
            </a:r>
            <a:r>
              <a:rPr lang="en-US" altLang="zh-CN" sz="2800" dirty="0"/>
              <a:t>OJ </a:t>
            </a:r>
            <a:r>
              <a:rPr lang="zh-CN" altLang="en-US" sz="2800" dirty="0"/>
              <a:t>如 </a:t>
            </a:r>
            <a:r>
              <a:rPr lang="en-US" altLang="zh-CN" sz="2800" dirty="0" err="1"/>
              <a:t>poj</a:t>
            </a:r>
            <a:r>
              <a:rPr lang="en-US" altLang="zh-CN" sz="2800" dirty="0"/>
              <a:t>/</a:t>
            </a:r>
            <a:r>
              <a:rPr lang="en-US" altLang="zh-CN" sz="2800" dirty="0" err="1"/>
              <a:t>hdu</a:t>
            </a:r>
            <a:r>
              <a:rPr lang="en-US" altLang="zh-CN" sz="2800" dirty="0"/>
              <a:t> </a:t>
            </a:r>
            <a:r>
              <a:rPr lang="zh-CN" altLang="en-US" sz="2800" dirty="0"/>
              <a:t>可以搜索（例如百度）到题解，直接搜</a:t>
            </a:r>
            <a:r>
              <a:rPr lang="en-US" altLang="zh-CN" sz="2800" dirty="0"/>
              <a:t>”OJ+</a:t>
            </a:r>
            <a:r>
              <a:rPr lang="zh-CN" altLang="en-US" sz="2800" dirty="0"/>
              <a:t>题号</a:t>
            </a:r>
            <a:r>
              <a:rPr lang="en-US" altLang="zh-CN" sz="2800" dirty="0"/>
              <a:t>”</a:t>
            </a:r>
            <a:r>
              <a:rPr lang="zh-CN" altLang="en-US" sz="2800" dirty="0"/>
              <a:t>即可，例如“</a:t>
            </a:r>
            <a:r>
              <a:rPr lang="en-US" altLang="zh-CN" sz="2800" dirty="0" err="1"/>
              <a:t>poj</a:t>
            </a:r>
            <a:r>
              <a:rPr lang="en-US" altLang="zh-CN" sz="2800" dirty="0"/>
              <a:t> 1182</a:t>
            </a:r>
            <a:r>
              <a:rPr lang="zh-CN" altLang="en-US" sz="2800" dirty="0"/>
              <a:t>”</a:t>
            </a:r>
            <a:endParaRPr lang="en-US" altLang="zh-CN" sz="2800" dirty="0"/>
          </a:p>
          <a:p>
            <a:r>
              <a:rPr lang="zh-CN" altLang="en-US" sz="2800" dirty="0"/>
              <a:t> </a:t>
            </a:r>
            <a:r>
              <a:rPr lang="zh-CN" altLang="en-US" sz="2800" strike="sngStrike" dirty="0"/>
              <a:t>实在不行</a:t>
            </a:r>
            <a:endParaRPr lang="en-US" altLang="zh-CN" sz="2800" strike="sngStrike" dirty="0"/>
          </a:p>
          <a:p>
            <a:pPr marL="0" indent="0">
              <a:buNone/>
            </a:pPr>
            <a:r>
              <a:rPr lang="zh-CN" altLang="en-US" sz="2800" strike="sngStrike" dirty="0"/>
              <a:t>就群里问吧</a:t>
            </a:r>
            <a:endParaRPr lang="en-US" altLang="zh-CN" sz="2800" strike="sngStrike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" t="908" r="-386" b="37063"/>
          <a:stretch/>
        </p:blipFill>
        <p:spPr>
          <a:xfrm>
            <a:off x="3066608" y="3513040"/>
            <a:ext cx="4733925" cy="249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90649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626" y="0"/>
            <a:ext cx="8403771" cy="905377"/>
          </a:xfrm>
        </p:spPr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应该找什么题做</a:t>
            </a:r>
            <a:r>
              <a:rPr lang="zh-CN" altLang="en-US" sz="2400" dirty="0">
                <a:solidFill>
                  <a:srgbClr val="FFFF00"/>
                </a:solidFill>
              </a:rPr>
              <a:t>：关于题库 </a:t>
            </a:r>
            <a:r>
              <a:rPr lang="en-US" altLang="zh-CN" sz="2400" dirty="0">
                <a:solidFill>
                  <a:srgbClr val="FFFF00"/>
                </a:solidFill>
              </a:rPr>
              <a:t>OJ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73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954" y="1329957"/>
            <a:ext cx="8606454" cy="4828695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OJ </a:t>
            </a:r>
            <a:r>
              <a:rPr lang="zh-CN" altLang="en-US" sz="2800" dirty="0"/>
              <a:t>有主要是题库的，也有由一场场比赛撑起来的</a:t>
            </a:r>
            <a:endParaRPr lang="en-US" altLang="zh-CN" sz="2800" dirty="0"/>
          </a:p>
          <a:p>
            <a:r>
              <a:rPr lang="zh-CN" altLang="en-US" sz="2800" dirty="0"/>
              <a:t>前者大部分题是不可做的，</a:t>
            </a:r>
            <a:r>
              <a:rPr lang="zh-CN" altLang="en-US" sz="2800" strike="sngStrike" dirty="0"/>
              <a:t>开放世界怪的等级太高 </a:t>
            </a:r>
            <a:endParaRPr lang="en-US" altLang="zh-CN" sz="2800" dirty="0"/>
          </a:p>
          <a:p>
            <a:r>
              <a:rPr lang="zh-CN" altLang="en-US" sz="2800" dirty="0"/>
              <a:t>其实很多</a:t>
            </a:r>
            <a:r>
              <a:rPr lang="en-US" altLang="zh-CN" sz="2800" dirty="0"/>
              <a:t>OJ</a:t>
            </a:r>
            <a:r>
              <a:rPr lang="zh-CN" altLang="en-US" sz="2800" dirty="0"/>
              <a:t>都有一栏提示通过</a:t>
            </a:r>
            <a:r>
              <a:rPr lang="en-US" altLang="zh-CN" sz="2800" dirty="0"/>
              <a:t>/</a:t>
            </a:r>
            <a:r>
              <a:rPr lang="zh-CN" altLang="en-US" sz="2800" dirty="0"/>
              <a:t>提交人数，如图</a:t>
            </a:r>
            <a:endParaRPr lang="en-US" altLang="zh-CN" sz="2800" dirty="0"/>
          </a:p>
          <a:p>
            <a:r>
              <a:rPr lang="zh-CN" altLang="en-US" sz="2800" b="1" dirty="0"/>
              <a:t>十几分钟没思路就跑吧，不一定每道题都适合做</a:t>
            </a:r>
            <a:endParaRPr lang="en-US" altLang="zh-CN" sz="28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124" y="3870549"/>
            <a:ext cx="1395435" cy="228810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759" y="3876469"/>
            <a:ext cx="1920649" cy="228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7631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8" y="1622678"/>
            <a:ext cx="8962083" cy="4631817"/>
          </a:xfr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109F8-AAC9-45E9-9016-EB1C6FE97B92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74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13529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626" y="0"/>
            <a:ext cx="8403771" cy="905377"/>
          </a:xfrm>
        </p:spPr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应该找什么题做</a:t>
            </a:r>
            <a:r>
              <a:rPr lang="zh-CN" altLang="en-US" sz="2400" dirty="0">
                <a:solidFill>
                  <a:srgbClr val="FFFF00"/>
                </a:solidFill>
              </a:rPr>
              <a:t>：关于比赛 </a:t>
            </a:r>
            <a:r>
              <a:rPr lang="en-US" altLang="zh-CN" sz="2400" dirty="0">
                <a:solidFill>
                  <a:srgbClr val="FFFF00"/>
                </a:solidFill>
              </a:rPr>
              <a:t>OJ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75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954" y="1329957"/>
            <a:ext cx="8606454" cy="482869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这类 </a:t>
            </a:r>
            <a:r>
              <a:rPr lang="en-US" altLang="zh-CN" sz="2800" dirty="0"/>
              <a:t>OJ</a:t>
            </a:r>
            <a:r>
              <a:rPr lang="zh-CN" altLang="en-US" sz="2800" dirty="0"/>
              <a:t>（我的）主要推荐</a:t>
            </a:r>
            <a:endParaRPr lang="en-US" altLang="zh-CN" sz="2800" dirty="0"/>
          </a:p>
          <a:p>
            <a:r>
              <a:rPr lang="zh-CN" altLang="en-US" sz="2800" dirty="0"/>
              <a:t>不一定要参加比赛，但是每次比赛的题会从易到难涵盖多个层次，</a:t>
            </a:r>
            <a:r>
              <a:rPr lang="zh-CN" altLang="en-US" sz="2800" b="1" dirty="0"/>
              <a:t>所以适合大家的题会比较多</a:t>
            </a:r>
            <a:endParaRPr lang="en-US" altLang="zh-CN" sz="2800" b="1" dirty="0"/>
          </a:p>
          <a:p>
            <a:r>
              <a:rPr lang="zh-CN" altLang="en-US" sz="2800" dirty="0"/>
              <a:t>特别是前几题</a:t>
            </a:r>
            <a:r>
              <a:rPr lang="zh-CN" altLang="en-US" sz="2800" b="1" dirty="0"/>
              <a:t>主要考基本能力</a:t>
            </a:r>
            <a:r>
              <a:rPr lang="zh-CN" altLang="en-US" sz="2800" dirty="0"/>
              <a:t>，不考算法</a:t>
            </a:r>
            <a:endParaRPr lang="en-US" altLang="zh-CN" sz="2800" dirty="0"/>
          </a:p>
          <a:p>
            <a:r>
              <a:rPr lang="zh-CN" altLang="en-US" sz="2800" dirty="0"/>
              <a:t>相比之下题库 </a:t>
            </a:r>
            <a:r>
              <a:rPr lang="en-US" altLang="zh-CN" sz="2800" dirty="0"/>
              <a:t>OJ </a:t>
            </a:r>
            <a:r>
              <a:rPr lang="zh-CN" altLang="en-US" sz="2800" dirty="0"/>
              <a:t>就题目很杂很乱</a:t>
            </a:r>
            <a:endParaRPr lang="en-US" altLang="zh-CN" sz="2800" dirty="0"/>
          </a:p>
          <a:p>
            <a:r>
              <a:rPr lang="zh-CN" altLang="en-US" sz="2800" dirty="0"/>
              <a:t>比如 </a:t>
            </a:r>
            <a:r>
              <a:rPr lang="en-US" altLang="zh-CN" sz="2800" dirty="0" err="1"/>
              <a:t>Atcoder</a:t>
            </a:r>
            <a:r>
              <a:rPr lang="en-US" altLang="zh-CN" sz="2800" dirty="0"/>
              <a:t>, </a:t>
            </a:r>
            <a:r>
              <a:rPr lang="en-US" altLang="zh-CN" sz="2800" dirty="0" err="1"/>
              <a:t>Codeforces</a:t>
            </a:r>
            <a:r>
              <a:rPr lang="en-US" altLang="zh-CN" sz="2800" dirty="0"/>
              <a:t>, </a:t>
            </a:r>
            <a:r>
              <a:rPr lang="en-US" altLang="zh-CN" sz="2800" strike="sngStrike" dirty="0" err="1"/>
              <a:t>topcoder</a:t>
            </a:r>
            <a:r>
              <a:rPr lang="en-US" altLang="zh-CN" sz="2800" strike="sngStrike" dirty="0"/>
              <a:t>, </a:t>
            </a:r>
            <a:r>
              <a:rPr lang="en-US" altLang="zh-CN" sz="2800" strike="sngStrike" dirty="0" err="1"/>
              <a:t>bestcoder</a:t>
            </a:r>
            <a:endParaRPr lang="en-US" altLang="zh-CN" sz="2800" strike="sngStrike" dirty="0"/>
          </a:p>
          <a:p>
            <a:r>
              <a:rPr lang="zh-CN" altLang="en-US" sz="2800" dirty="0"/>
              <a:t>下面主要讲一下 </a:t>
            </a:r>
            <a:r>
              <a:rPr lang="en-US" altLang="zh-CN" sz="2800" dirty="0" err="1"/>
              <a:t>Atcoder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51655931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626" y="0"/>
            <a:ext cx="8403771" cy="905377"/>
          </a:xfrm>
        </p:spPr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应该找什么题做</a:t>
            </a:r>
            <a:r>
              <a:rPr lang="zh-CN" altLang="en-US" sz="2400" dirty="0">
                <a:solidFill>
                  <a:srgbClr val="FFFF00"/>
                </a:solidFill>
              </a:rPr>
              <a:t>：关于 </a:t>
            </a:r>
            <a:r>
              <a:rPr lang="en-US" altLang="zh-CN" sz="2400" dirty="0" err="1">
                <a:solidFill>
                  <a:srgbClr val="FFFF00"/>
                </a:solidFill>
              </a:rPr>
              <a:t>Atcoder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76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954" y="1329957"/>
            <a:ext cx="8606454" cy="482869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首先注册一个账号</a:t>
            </a:r>
            <a:endParaRPr lang="en-US" altLang="zh-CN" sz="2800" dirty="0"/>
          </a:p>
          <a:p>
            <a:r>
              <a:rPr lang="zh-CN" altLang="en-US" sz="2800" dirty="0"/>
              <a:t>依次点击右图 </a:t>
            </a:r>
            <a:r>
              <a:rPr lang="en-US" altLang="zh-CN" sz="2800" dirty="0"/>
              <a:t>1</a:t>
            </a:r>
            <a:r>
              <a:rPr lang="zh-CN" altLang="en-US" sz="2800" dirty="0"/>
              <a:t>、</a:t>
            </a:r>
            <a:r>
              <a:rPr lang="en-US" altLang="zh-CN" sz="2800" dirty="0"/>
              <a:t>2</a:t>
            </a:r>
          </a:p>
          <a:p>
            <a:r>
              <a:rPr lang="zh-CN" altLang="en-US" sz="2800" dirty="0"/>
              <a:t>选带有 </a:t>
            </a:r>
            <a:r>
              <a:rPr lang="en-US" altLang="zh-CN" sz="2800" b="1" dirty="0"/>
              <a:t>Beginner</a:t>
            </a:r>
            <a:r>
              <a:rPr lang="en-US" altLang="zh-CN" sz="2800" dirty="0"/>
              <a:t> </a:t>
            </a:r>
            <a:r>
              <a:rPr lang="zh-CN" altLang="en-US" sz="2800" dirty="0"/>
              <a:t>的比赛</a:t>
            </a:r>
            <a:endParaRPr lang="en-US" altLang="zh-CN" sz="2800" dirty="0"/>
          </a:p>
          <a:p>
            <a:r>
              <a:rPr lang="zh-CN" altLang="en-US" sz="2800" dirty="0"/>
              <a:t>点击右图 </a:t>
            </a:r>
            <a:r>
              <a:rPr lang="en-US" altLang="zh-CN" sz="2800" dirty="0"/>
              <a:t>3</a:t>
            </a:r>
          </a:p>
          <a:p>
            <a:r>
              <a:rPr lang="zh-CN" altLang="en-US" sz="2800" dirty="0"/>
              <a:t>做 </a:t>
            </a:r>
            <a:r>
              <a:rPr lang="en-US" altLang="zh-CN" sz="2800" dirty="0"/>
              <a:t>A </a:t>
            </a:r>
            <a:r>
              <a:rPr lang="zh-CN" altLang="en-US" sz="2800" dirty="0"/>
              <a:t>题</a:t>
            </a:r>
            <a:endParaRPr lang="en-US" altLang="zh-CN" sz="2800" dirty="0"/>
          </a:p>
          <a:p>
            <a:r>
              <a:rPr lang="zh-CN" altLang="en-US" sz="2800" strike="sngStrike" dirty="0"/>
              <a:t>你说英文？问题不大啦都很短的也没有偏词</a:t>
            </a:r>
            <a:endParaRPr lang="en-US" altLang="zh-CN" sz="2800" strike="sngStrike" dirty="0"/>
          </a:p>
          <a:p>
            <a:r>
              <a:rPr lang="zh-CN" altLang="en-US" sz="2800" strike="sngStrike" dirty="0"/>
              <a:t>其实 </a:t>
            </a:r>
            <a:r>
              <a:rPr lang="en-US" altLang="zh-CN" sz="2800" strike="sngStrike" dirty="0"/>
              <a:t>B </a:t>
            </a:r>
            <a:r>
              <a:rPr lang="zh-CN" altLang="en-US" sz="2800" strike="sngStrike" dirty="0"/>
              <a:t>题也可以试试</a:t>
            </a:r>
            <a:endParaRPr lang="en-US" altLang="zh-CN" sz="2800" strike="sngStrike" dirty="0"/>
          </a:p>
          <a:p>
            <a:endParaRPr lang="en-US" altLang="zh-CN" sz="2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309" y="1594675"/>
            <a:ext cx="2895600" cy="9620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524" y="2981280"/>
            <a:ext cx="2810385" cy="111523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524" y="4746928"/>
            <a:ext cx="2810385" cy="153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3704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626" y="0"/>
            <a:ext cx="8403771" cy="905377"/>
          </a:xfrm>
        </p:spPr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应该找什么题做</a:t>
            </a:r>
            <a:r>
              <a:rPr lang="zh-CN" altLang="en-US" sz="2400" dirty="0">
                <a:solidFill>
                  <a:srgbClr val="FFFF00"/>
                </a:solidFill>
              </a:rPr>
              <a:t>：关于 </a:t>
            </a:r>
            <a:r>
              <a:rPr lang="en-US" altLang="zh-CN" sz="2400" dirty="0" err="1">
                <a:solidFill>
                  <a:srgbClr val="FFFF00"/>
                </a:solidFill>
              </a:rPr>
              <a:t>Codeforces</a:t>
            </a:r>
            <a:endParaRPr lang="zh-CN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CB3B-AA9F-4310-82B6-4F6B3B980893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77</a:t>
            </a:fld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954" y="1329957"/>
            <a:ext cx="8606454" cy="482869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类似 </a:t>
            </a:r>
            <a:r>
              <a:rPr lang="en-US" altLang="zh-CN" sz="2800" dirty="0" err="1"/>
              <a:t>Atcoder</a:t>
            </a:r>
            <a:r>
              <a:rPr lang="zh-CN" altLang="en-US" sz="2800" dirty="0"/>
              <a:t>，不过这次你要找的关键字是 </a:t>
            </a:r>
            <a:r>
              <a:rPr lang="en-US" altLang="zh-CN" sz="2800" dirty="0"/>
              <a:t>“div 3 A” </a:t>
            </a:r>
            <a:r>
              <a:rPr lang="zh-CN" altLang="en-US" sz="2800" dirty="0"/>
              <a:t>和“</a:t>
            </a:r>
            <a:r>
              <a:rPr lang="en-US" altLang="zh-CN" sz="2800" dirty="0"/>
              <a:t>div 2 A”</a:t>
            </a:r>
          </a:p>
          <a:p>
            <a:r>
              <a:rPr lang="zh-CN" altLang="en-US" sz="2800" dirty="0"/>
              <a:t>注意 </a:t>
            </a:r>
            <a:r>
              <a:rPr lang="en-US" altLang="zh-CN" sz="2800" dirty="0"/>
              <a:t>Gmail </a:t>
            </a:r>
            <a:r>
              <a:rPr lang="zh-CN" altLang="en-US" sz="2800" dirty="0"/>
              <a:t>注册。（这是 </a:t>
            </a:r>
            <a:r>
              <a:rPr lang="en-US" altLang="zh-CN" sz="2800" dirty="0"/>
              <a:t>google </a:t>
            </a:r>
            <a:r>
              <a:rPr lang="zh-CN" altLang="en-US" sz="2800" dirty="0"/>
              <a:t>的邮箱，可以先注册一个，校园网有时能连上 </a:t>
            </a:r>
            <a:r>
              <a:rPr lang="en-US" altLang="zh-CN" sz="2800" dirty="0"/>
              <a:t>google </a:t>
            </a:r>
            <a:r>
              <a:rPr lang="zh-CN" altLang="en-US" sz="2800" dirty="0"/>
              <a:t>有时不行）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1461792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6462D5B-0398-8644-9D15-F398B57A2FA9}"/>
              </a:ext>
            </a:extLst>
          </p:cNvPr>
          <p:cNvSpPr txBox="1"/>
          <p:nvPr/>
        </p:nvSpPr>
        <p:spPr>
          <a:xfrm>
            <a:off x="318576" y="1248935"/>
            <a:ext cx="8506847" cy="11350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人都会走神，都会犯错，都会记不住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通过工具帮助自己</a:t>
            </a:r>
            <a:r>
              <a:rPr kumimoji="1" lang="en-US" altLang="zh-CN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kumimoji="1" lang="en-US" altLang="zh-CN" sz="2400" b="1" dirty="0" err="1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CheckList</a:t>
            </a:r>
            <a:r>
              <a:rPr kumimoji="1" lang="zh-CN" altLang="en-US" sz="2400" b="1" dirty="0">
                <a:solidFill>
                  <a:srgbClr val="000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，逐行对照检查每一行代码</a:t>
            </a:r>
            <a:endParaRPr kumimoji="1" lang="en-US" altLang="zh-CN" sz="2400" b="1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B6E0B8-D181-024F-9A54-B78EFB70F6E3}"/>
              </a:ext>
            </a:extLst>
          </p:cNvPr>
          <p:cNvSpPr txBox="1"/>
          <p:nvPr/>
        </p:nvSpPr>
        <p:spPr>
          <a:xfrm>
            <a:off x="374417" y="2558722"/>
            <a:ext cx="9120767" cy="33673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const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常量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CheckList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定义常量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2.1.1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这个常量的名字该叫什么？有没有物理含义？有没有全字母大写？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2.1.2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这个常量的类型、取值范围是什么？够不够？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2.1.3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这个常量是在编译时就能知道值，还是要在运行时才能知道值？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访问常量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2.2.1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这个常量在哪里定义的？作用域和生命周期是什么？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2.2.1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如果对这个常量初始化，用的是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literal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literal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是否加了类型后缀？加的对不对？</a:t>
            </a:r>
          </a:p>
        </p:txBody>
      </p:sp>
    </p:spTree>
    <p:extLst>
      <p:ext uri="{BB962C8B-B14F-4D97-AF65-F5344CB8AC3E}">
        <p14:creationId xmlns:p14="http://schemas.microsoft.com/office/powerpoint/2010/main" val="1273674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4FCE1-B1D4-4D60-BE49-E3E86CF40128}" type="datetime1">
              <a:rPr lang="zh-CN" altLang="en-US" smtClean="0"/>
              <a:t>2020/10/23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计算机语言与程序设计</a:t>
            </a:r>
            <a:r>
              <a:rPr lang="en-US" altLang="zh-CN"/>
              <a:t>》</a:t>
            </a:r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71E5F-B3DE-4457-8F57-E0F998074911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white"/>
                </a:solidFill>
              </a:rPr>
              <a:t>什么是程序设计</a:t>
            </a:r>
            <a:r>
              <a:rPr lang="zh-CN" altLang="en-US" sz="2400" dirty="0">
                <a:solidFill>
                  <a:srgbClr val="FFFF00"/>
                </a:solidFill>
              </a:rPr>
              <a:t>：在现有规则和框架下解决问题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B6E0B8-D181-024F-9A54-B78EFB70F6E3}"/>
              </a:ext>
            </a:extLst>
          </p:cNvPr>
          <p:cNvSpPr txBox="1"/>
          <p:nvPr/>
        </p:nvSpPr>
        <p:spPr>
          <a:xfrm>
            <a:off x="374417" y="1229356"/>
            <a:ext cx="9120767" cy="33673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const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常量</a:t>
            </a:r>
            <a:r>
              <a:rPr kumimoji="1" lang="en-US" altLang="zh-CN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CheckList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定义常量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2.1.1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这个常量的名字该叫什么？有没有物理含义？有没有全字母大写？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2.1.2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这个常量的类型、取值范围是什么？够不够？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2.1.3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这个常量是在编译时就能知道值，还是要在运行时才能知道值？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2.2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访问常量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2.2.1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这个常量在哪里定义的？作用域和生命周期是什么？</a:t>
            </a:r>
            <a:endParaRPr kumimoji="1"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2.2.1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如果对这个常量初始化，用的是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literal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literal</a:t>
            </a: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是否加了类型后缀？加的对不对？</a:t>
            </a:r>
          </a:p>
        </p:txBody>
      </p:sp>
    </p:spTree>
    <p:extLst>
      <p:ext uri="{BB962C8B-B14F-4D97-AF65-F5344CB8AC3E}">
        <p14:creationId xmlns:p14="http://schemas.microsoft.com/office/powerpoint/2010/main" val="1568205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33665</TotalTime>
  <Words>10019</Words>
  <Application>Microsoft Macintosh PowerPoint</Application>
  <PresentationFormat>全屏显示(4:3)</PresentationFormat>
  <Paragraphs>1415</Paragraphs>
  <Slides>77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77</vt:i4>
      </vt:variant>
    </vt:vector>
  </HeadingPairs>
  <TitlesOfParts>
    <vt:vector size="90" baseType="lpstr">
      <vt:lpstr>Microsoft YaHei</vt:lpstr>
      <vt:lpstr>Microsoft YaHei</vt:lpstr>
      <vt:lpstr>Arial</vt:lpstr>
      <vt:lpstr>Calibri</vt:lpstr>
      <vt:lpstr>Calibri Light</vt:lpstr>
      <vt:lpstr>Cambria Math</vt:lpstr>
      <vt:lpstr>Gill Sans Light</vt:lpstr>
      <vt:lpstr>Helvetica</vt:lpstr>
      <vt:lpstr>Menlo</vt:lpstr>
      <vt:lpstr>Times New Roman</vt:lpstr>
      <vt:lpstr>Verdana</vt:lpstr>
      <vt:lpstr>Wingdings</vt:lpstr>
      <vt:lpstr>Office Theme</vt:lpstr>
      <vt:lpstr>透过成绩，看到问题 透过问题，看到方法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什么是程序设计：在现有规则和框架下解决问题</vt:lpstr>
      <vt:lpstr>多文件模板——存放自定义函数的文件模板</vt:lpstr>
      <vt:lpstr>多文件模板——存放main函数的文件模板</vt:lpstr>
      <vt:lpstr>严谨认真的理性态度——程设的灵魂</vt:lpstr>
      <vt:lpstr>《计算机语言与程序设计》 第6周  递归</vt:lpstr>
      <vt:lpstr>数组作为函数参数：数组名参数</vt:lpstr>
      <vt:lpstr>数组作为函数参数：数组名参数</vt:lpstr>
      <vt:lpstr>数组作为函数参数：多维数组参数</vt:lpstr>
      <vt:lpstr>本节课主要内容</vt:lpstr>
      <vt:lpstr>递归函数</vt:lpstr>
      <vt:lpstr>递归函数：从实例讲起</vt:lpstr>
      <vt:lpstr>递归函数：基本思想</vt:lpstr>
      <vt:lpstr>递归函数：编程模式</vt:lpstr>
      <vt:lpstr>递归函数：实例2</vt:lpstr>
      <vt:lpstr>递归函数：实例1</vt:lpstr>
      <vt:lpstr>递归函数：实例1</vt:lpstr>
      <vt:lpstr>递归函数：实例1</vt:lpstr>
      <vt:lpstr>递归函数：实例2</vt:lpstr>
      <vt:lpstr>递归函数：实例2</vt:lpstr>
      <vt:lpstr>递归函数：实例3</vt:lpstr>
      <vt:lpstr>递归函数：实例3</vt:lpstr>
      <vt:lpstr>递归函数：实例3</vt:lpstr>
      <vt:lpstr>递归函数：实例3</vt:lpstr>
      <vt:lpstr>递归函数：实例4</vt:lpstr>
      <vt:lpstr>递归函数：实例4</vt:lpstr>
      <vt:lpstr>递归函数：实例4</vt:lpstr>
      <vt:lpstr>递归函数：实例4</vt:lpstr>
      <vt:lpstr>递归函数：实例4</vt:lpstr>
      <vt:lpstr>递归函数：实例4</vt:lpstr>
      <vt:lpstr>递归函数：总结</vt:lpstr>
      <vt:lpstr>递归函数：总结</vt:lpstr>
      <vt:lpstr>递归函数：总结</vt:lpstr>
      <vt:lpstr>递归函数：总结</vt:lpstr>
      <vt:lpstr>递归函数：总结</vt:lpstr>
      <vt:lpstr>递归函数：总结</vt:lpstr>
      <vt:lpstr>递归函数：总结</vt:lpstr>
      <vt:lpstr>递归函数：总结</vt:lpstr>
      <vt:lpstr>递归函数：总结</vt:lpstr>
      <vt:lpstr>递归函数：总结</vt:lpstr>
      <vt:lpstr>递归函数：总结</vt:lpstr>
      <vt:lpstr>递归函数：思想精髓1</vt:lpstr>
      <vt:lpstr>递归函数：思想精髓1</vt:lpstr>
      <vt:lpstr>递归函数：思想精髓1</vt:lpstr>
      <vt:lpstr>递归函数：思想精髓2</vt:lpstr>
      <vt:lpstr>递归函数：思想精髓2</vt:lpstr>
      <vt:lpstr>递归函数：思想精髓2</vt:lpstr>
      <vt:lpstr>递归函数：调试</vt:lpstr>
      <vt:lpstr>近期作业回顾</vt:lpstr>
      <vt:lpstr>几A几B——张梓婷算法</vt:lpstr>
      <vt:lpstr>几A几B——张梓婷算法</vt:lpstr>
      <vt:lpstr>重口难调</vt:lpstr>
      <vt:lpstr>关于 Online Judge——闭浩扬</vt:lpstr>
      <vt:lpstr>关于 Online Judge——闭浩扬</vt:lpstr>
      <vt:lpstr>本节内容</vt:lpstr>
      <vt:lpstr>如何食用 OJ</vt:lpstr>
      <vt:lpstr>如何食用 OJ：找到题</vt:lpstr>
      <vt:lpstr>如何食用 OJ：做题、提交</vt:lpstr>
      <vt:lpstr>如何食用 OJ：评测和查看结果</vt:lpstr>
      <vt:lpstr>如何食用 OJ：关于题解</vt:lpstr>
      <vt:lpstr>应该找什么题做：关于题库 OJ</vt:lpstr>
      <vt:lpstr>PowerPoint 演示文稿</vt:lpstr>
      <vt:lpstr>应该找什么题做：关于比赛 OJ</vt:lpstr>
      <vt:lpstr>应该找什么题做：关于 Atcoder</vt:lpstr>
      <vt:lpstr>应该找什么题做：关于 Codeforces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Tsinghua</dc:creator>
  <cp:lastModifiedBy>Jingtao FAN</cp:lastModifiedBy>
  <cp:revision>682</cp:revision>
  <dcterms:created xsi:type="dcterms:W3CDTF">2017-04-20T02:24:35Z</dcterms:created>
  <dcterms:modified xsi:type="dcterms:W3CDTF">2020-10-23T00:56:08Z</dcterms:modified>
</cp:coreProperties>
</file>

<file path=docProps/thumbnail.jpeg>
</file>